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"/>
  </p:notesMasterIdLst>
  <p:handoutMasterIdLst>
    <p:handoutMasterId r:id="rId32"/>
  </p:handoutMasterIdLst>
  <p:sldIdLst>
    <p:sldId id="295" r:id="rId2"/>
    <p:sldId id="302" r:id="rId3"/>
    <p:sldId id="303" r:id="rId4"/>
    <p:sldId id="304" r:id="rId5"/>
    <p:sldId id="305" r:id="rId6"/>
    <p:sldId id="315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2" r:id="rId15"/>
    <p:sldId id="273" r:id="rId16"/>
    <p:sldId id="293" r:id="rId17"/>
    <p:sldId id="278" r:id="rId18"/>
    <p:sldId id="279" r:id="rId19"/>
    <p:sldId id="280" r:id="rId20"/>
    <p:sldId id="316" r:id="rId21"/>
    <p:sldId id="306" r:id="rId22"/>
    <p:sldId id="308" r:id="rId23"/>
    <p:sldId id="309" r:id="rId24"/>
    <p:sldId id="310" r:id="rId25"/>
    <p:sldId id="311" r:id="rId26"/>
    <p:sldId id="312" r:id="rId27"/>
    <p:sldId id="317" r:id="rId28"/>
    <p:sldId id="313" r:id="rId29"/>
    <p:sldId id="314" r:id="rId30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7A37"/>
    <a:srgbClr val="0099FF"/>
    <a:srgbClr val="000099"/>
    <a:srgbClr val="7F3203"/>
    <a:srgbClr val="C47500"/>
    <a:srgbClr val="FF9900"/>
    <a:srgbClr val="CCE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94660"/>
  </p:normalViewPr>
  <p:slideViewPr>
    <p:cSldViewPr>
      <p:cViewPr varScale="1">
        <p:scale>
          <a:sx n="79" d="100"/>
          <a:sy n="79" d="100"/>
        </p:scale>
        <p:origin x="16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62A97BF-89B9-4C05-88CD-518128AEF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07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C127A2-F08B-40B5-9D1C-B64FCBB02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513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FA33D0-5543-4DF2-9322-A5207B5A24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C998C-4B79-43EF-8DF3-51E1A5CAFE9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56141A-A758-44E4-991A-86004345F5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732A99</a:t>
            </a:r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60464-A9F5-4954-92A0-68EB0F89C691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9C9250-33B3-4B57-B930-DABAD0BFF2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732A99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128D8CA0-22CD-4D45-A3CB-BF4CAB30A6E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48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FCD78-5439-41C5-9F35-3AFDB81B04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45CF0A-0B9C-40A9-9B9A-BFD2BD6974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4D2D7-1652-49AE-8835-ACDB9AB8D0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FD3F86-AD18-437A-AC5F-D9C9E7C400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E18DD-C055-400A-9F65-6B433F0645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E0989B-BD83-42FF-8BCE-4767C61C16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0BC8A5-D7BD-4974-9761-B68FC40489C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9C9250-33B3-4B57-B930-DABAD0BFF2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260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2a</a:t>
            </a:r>
            <a:br>
              <a:rPr lang="en-US" dirty="0"/>
            </a:br>
            <a:r>
              <a:rPr lang="en-US" sz="2000" dirty="0"/>
              <a:t>block 2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Splines</a:t>
            </a:r>
            <a:endParaRPr lang="sv-SE" dirty="0"/>
          </a:p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74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US" sz="3200" dirty="0"/>
              <a:t>Variance of spline estimators – boundary effects</a:t>
            </a:r>
            <a:endParaRPr lang="ru-RU" sz="3200" dirty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b="1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>
              <a:buFontTx/>
              <a:buNone/>
            </a:pPr>
            <a:r>
              <a:rPr lang="en-US" b="1"/>
              <a:t>				INSERT FIG 5.3</a:t>
            </a:r>
            <a:endParaRPr lang="ru-RU" b="1"/>
          </a:p>
        </p:txBody>
      </p:sp>
      <p:sp>
        <p:nvSpPr>
          <p:cNvPr id="3072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53F742-3525-42C6-AD6F-1C171593B79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26" name="Picture 4" descr="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1116013" y="1671638"/>
            <a:ext cx="6980237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Fitting smooth functions to data</a:t>
            </a:r>
            <a:endParaRPr lang="ru-RU" dirty="0"/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</a:t>
            </a:r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endParaRPr lang="en-US" dirty="0"/>
          </a:p>
          <a:p>
            <a:pPr eaLnBrk="1" hangingPunct="1">
              <a:buFontTx/>
              <a:buNone/>
            </a:pPr>
            <a:r>
              <a:rPr lang="sv-SE" dirty="0" err="1">
                <a:cs typeface="Arial" charset="0"/>
              </a:rPr>
              <a:t>where</a:t>
            </a:r>
            <a:r>
              <a:rPr lang="sv-SE" dirty="0">
                <a:cs typeface="Arial" charset="0"/>
              </a:rPr>
              <a:t> </a:t>
            </a:r>
            <a:r>
              <a:rPr lang="el-GR" dirty="0">
                <a:cs typeface="Arial" charset="0"/>
              </a:rPr>
              <a:t>λ</a:t>
            </a:r>
            <a:r>
              <a:rPr lang="en-US" dirty="0">
                <a:cs typeface="Arial" charset="0"/>
              </a:rPr>
              <a:t> is </a:t>
            </a:r>
            <a:r>
              <a:rPr lang="en-US" b="1" dirty="0">
                <a:solidFill>
                  <a:srgbClr val="0000FF"/>
                </a:solidFill>
                <a:cs typeface="Arial" charset="0"/>
              </a:rPr>
              <a:t>smoothing parameter</a:t>
            </a:r>
            <a:r>
              <a:rPr lang="en-US" dirty="0">
                <a:cs typeface="Arial" charset="0"/>
              </a:rPr>
              <a:t>.</a:t>
            </a:r>
          </a:p>
          <a:p>
            <a:pPr eaLnBrk="1" hangingPunct="1">
              <a:buFontTx/>
              <a:buNone/>
            </a:pPr>
            <a:endParaRPr lang="en-US" dirty="0"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l-GR" i="1" dirty="0">
                <a:latin typeface="Times New Roman" pitchFamily="18" charset="0"/>
                <a:cs typeface="Arial" charset="0"/>
              </a:rPr>
              <a:t>λ</a:t>
            </a:r>
            <a:r>
              <a:rPr lang="en-US" i="1" dirty="0">
                <a:latin typeface="Times New Roman" pitchFamily="18" charset="0"/>
                <a:cs typeface="Arial" charset="0"/>
              </a:rPr>
              <a:t>=0</a:t>
            </a:r>
            <a:r>
              <a:rPr lang="en-US" dirty="0">
                <a:cs typeface="Arial" charset="0"/>
              </a:rPr>
              <a:t> : any function interpolating data</a:t>
            </a:r>
          </a:p>
          <a:p>
            <a:pPr eaLnBrk="1" hangingPunct="1">
              <a:buFontTx/>
              <a:buNone/>
            </a:pPr>
            <a:r>
              <a:rPr lang="el-GR" i="1" dirty="0">
                <a:latin typeface="Times New Roman" pitchFamily="18" charset="0"/>
                <a:cs typeface="Arial" charset="0"/>
              </a:rPr>
              <a:t>λ</a:t>
            </a:r>
            <a:r>
              <a:rPr lang="en-US" i="1" dirty="0">
                <a:latin typeface="Times New Roman" pitchFamily="18" charset="0"/>
                <a:cs typeface="Arial" charset="0"/>
              </a:rPr>
              <a:t>=+</a:t>
            </a:r>
            <a:r>
              <a:rPr lang="en-US" i="1" dirty="0">
                <a:latin typeface="Times New Roman" pitchFamily="18" charset="0"/>
                <a:cs typeface="Arial" charset="0"/>
                <a:sym typeface="Symbol" pitchFamily="18" charset="2"/>
              </a:rPr>
              <a:t></a:t>
            </a:r>
            <a:r>
              <a:rPr lang="en-US" dirty="0">
                <a:cs typeface="Arial" charset="0"/>
              </a:rPr>
              <a:t> : least squares line fit</a:t>
            </a:r>
            <a:endParaRPr lang="el-GR" dirty="0">
              <a:cs typeface="Arial" charset="0"/>
            </a:endParaRP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96F7075-BFE8-4D9E-9C83-B112CE0EC9F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962106"/>
              </p:ext>
            </p:extLst>
          </p:nvPr>
        </p:nvGraphicFramePr>
        <p:xfrm>
          <a:off x="1187624" y="2204864"/>
          <a:ext cx="5649912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1" name="Equation" r:id="rId3" imgW="2743200" imgH="431640" progId="Equation.3">
                  <p:embed/>
                </p:oleObj>
              </mc:Choice>
              <mc:Fallback>
                <p:oleObj name="Equation" r:id="rId3" imgW="27432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204864"/>
                        <a:ext cx="5649912" cy="881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Optimality of smoothing splines</a:t>
            </a:r>
            <a:endParaRPr lang="ru-RU"/>
          </a:p>
        </p:txBody>
      </p:sp>
      <p:sp>
        <p:nvSpPr>
          <p:cNvPr id="922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function </a:t>
            </a:r>
            <a:r>
              <a:rPr lang="en-US" sz="2400" i="1" dirty="0">
                <a:latin typeface="Times New Roman" pitchFamily="18" charset="0"/>
              </a:rPr>
              <a:t>f</a:t>
            </a:r>
            <a:r>
              <a:rPr lang="en-US" sz="2400" dirty="0"/>
              <a:t> minimizing </a:t>
            </a:r>
            <a:r>
              <a:rPr lang="en-US" sz="2400" i="1" dirty="0">
                <a:latin typeface="Times New Roman" pitchFamily="18" charset="0"/>
              </a:rPr>
              <a:t>RSS</a:t>
            </a:r>
            <a:r>
              <a:rPr lang="en-US" sz="2400" dirty="0"/>
              <a:t> for a given </a:t>
            </a:r>
            <a:r>
              <a:rPr lang="en-US" sz="2400" i="1" dirty="0">
                <a:sym typeface="Symbol" pitchFamily="18" charset="2"/>
              </a:rPr>
              <a:t></a:t>
            </a:r>
            <a:r>
              <a:rPr lang="en-US" sz="2400" dirty="0">
                <a:sym typeface="Symbol" pitchFamily="18" charset="2"/>
              </a:rPr>
              <a:t> </a:t>
            </a:r>
            <a:r>
              <a:rPr lang="en-US" sz="2400" dirty="0"/>
              <a:t>is a natural cubic spline with knots at all unique values of x</a:t>
            </a:r>
            <a:r>
              <a:rPr lang="en-US" sz="2400" baseline="-25000" dirty="0"/>
              <a:t>i</a:t>
            </a:r>
            <a:r>
              <a:rPr lang="en-US" sz="2400" dirty="0"/>
              <a:t> (NOTE: </a:t>
            </a:r>
            <a:r>
              <a:rPr lang="en-US" sz="2400" i="1" dirty="0">
                <a:latin typeface="Times New Roman" pitchFamily="18" charset="0"/>
              </a:rPr>
              <a:t>N</a:t>
            </a:r>
            <a:r>
              <a:rPr lang="en-US" sz="2400" dirty="0"/>
              <a:t> knots!)</a:t>
            </a:r>
          </a:p>
          <a:p>
            <a:endParaRPr lang="en-US" sz="2400" dirty="0"/>
          </a:p>
          <a:p>
            <a:r>
              <a:rPr lang="en-US" sz="2400" dirty="0"/>
              <a:t>Minimizing sum of squares:</a:t>
            </a:r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endParaRPr lang="en-US" sz="2400" dirty="0"/>
          </a:p>
          <a:p>
            <a:pPr eaLnBrk="1" hangingPunct="1">
              <a:buFontTx/>
              <a:buNone/>
            </a:pPr>
            <a:endParaRPr lang="ru-RU" sz="2400" dirty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F4BB82B-59B4-4B19-9B00-2DEE3345787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sp>
        <p:nvSpPr>
          <p:cNvPr id="9224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3335"/>
              </p:ext>
            </p:extLst>
          </p:nvPr>
        </p:nvGraphicFramePr>
        <p:xfrm>
          <a:off x="2051843" y="3356992"/>
          <a:ext cx="5040313" cy="237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3" imgW="2743200" imgH="1295280" progId="Equation.3">
                  <p:embed/>
                </p:oleObj>
              </mc:Choice>
              <mc:Fallback>
                <p:oleObj name="Equation" r:id="rId3" imgW="2743200" imgH="12952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843" y="3356992"/>
                        <a:ext cx="5040313" cy="237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600" dirty="0"/>
              <a:t>A smoothing spline is a linear smoother</a:t>
            </a:r>
            <a:endParaRPr lang="ru-RU" sz="3600" dirty="0"/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>
          <a:xfrm>
            <a:off x="179388" y="1412875"/>
            <a:ext cx="8785225" cy="4016375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  <a:p>
            <a:r>
              <a:rPr lang="en-GB" dirty="0"/>
              <a:t>Smoothing spline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r>
              <a:rPr lang="en-GB" dirty="0"/>
              <a:t>	is a </a:t>
            </a:r>
            <a:r>
              <a:rPr lang="en-GB" b="1" dirty="0">
                <a:solidFill>
                  <a:srgbClr val="0000FF"/>
                </a:solidFill>
              </a:rPr>
              <a:t>linear smoother</a:t>
            </a:r>
            <a:r>
              <a:rPr lang="en-GB" dirty="0"/>
              <a:t>.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r>
              <a:rPr lang="en-GB" dirty="0"/>
              <a:t>Compare with other smoothers, such as linear regression.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endParaRPr lang="en-GB" dirty="0">
              <a:cs typeface="Arial" charset="0"/>
            </a:endParaRPr>
          </a:p>
          <a:p>
            <a:pPr eaLnBrk="1" hangingPunct="1">
              <a:buFontTx/>
              <a:buNone/>
            </a:pPr>
            <a:endParaRPr lang="el-GR" dirty="0">
              <a:cs typeface="Arial" charset="0"/>
            </a:endParaRPr>
          </a:p>
          <a:p>
            <a:pPr eaLnBrk="1" hangingPunct="1">
              <a:buFontTx/>
              <a:buNone/>
            </a:pPr>
            <a:endParaRPr lang="ru-RU" dirty="0"/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E5BAF0-44B6-4976-B7F8-7D6BA6E3C3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2339975" y="2420938"/>
          <a:ext cx="31940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Формула" r:id="rId3" imgW="1993680" imgH="279360" progId="Equation.3">
                  <p:embed/>
                </p:oleObj>
              </mc:Choice>
              <mc:Fallback>
                <p:oleObj name="Формула" r:id="rId3" imgW="1993680" imgH="2793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420938"/>
                        <a:ext cx="3194050" cy="44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Degrees of freedom</a:t>
            </a:r>
            <a:endParaRPr lang="ru-RU" dirty="0"/>
          </a:p>
        </p:txBody>
      </p:sp>
      <p:sp>
        <p:nvSpPr>
          <p:cNvPr id="122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28800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It can be shown that</a:t>
            </a:r>
          </a:p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r>
              <a:rPr lang="en-GB" sz="2400" dirty="0"/>
              <a:t>where </a:t>
            </a:r>
            <a:r>
              <a:rPr lang="en-GB" sz="2400" b="1" dirty="0">
                <a:latin typeface="Times New Roman" pitchFamily="18" charset="0"/>
              </a:rPr>
              <a:t>K</a:t>
            </a:r>
            <a:r>
              <a:rPr lang="en-GB" sz="2400" dirty="0"/>
              <a:t> is </a:t>
            </a:r>
            <a:r>
              <a:rPr lang="en-GB" sz="2400" b="1" dirty="0">
                <a:solidFill>
                  <a:srgbClr val="0000FF"/>
                </a:solidFill>
              </a:rPr>
              <a:t>penalty matrix</a:t>
            </a:r>
          </a:p>
          <a:p>
            <a:r>
              <a:rPr lang="en-GB" sz="2400" dirty="0"/>
              <a:t>Eigenvalue decomposition of </a:t>
            </a:r>
            <a:r>
              <a:rPr lang="en-GB" sz="2400" b="1" dirty="0">
                <a:latin typeface="Times New Roman" pitchFamily="18" charset="0"/>
              </a:rPr>
              <a:t>K </a:t>
            </a:r>
            <a:r>
              <a:rPr lang="en-GB" sz="2400" dirty="0"/>
              <a:t>:</a:t>
            </a:r>
          </a:p>
          <a:p>
            <a:pPr eaLnBrk="1" hangingPunct="1"/>
            <a:endParaRPr lang="en-GB" sz="2400" dirty="0"/>
          </a:p>
          <a:p>
            <a:pPr eaLnBrk="1" hangingPunct="1"/>
            <a:endParaRPr lang="en-GB" sz="2400" dirty="0"/>
          </a:p>
          <a:p>
            <a:pPr eaLnBrk="1" hangingPunct="1">
              <a:buFontTx/>
              <a:buNone/>
            </a:pPr>
            <a:endParaRPr lang="en-GB" sz="2400" u="sng" dirty="0"/>
          </a:p>
          <a:p>
            <a:pPr eaLnBrk="1" hangingPunct="1">
              <a:buFontTx/>
              <a:buNone/>
            </a:pPr>
            <a:endParaRPr lang="en-GB" sz="2400" u="sng" dirty="0"/>
          </a:p>
          <a:p>
            <a:endParaRPr lang="en-GB" sz="2400" i="1" dirty="0">
              <a:latin typeface="Times New Roman" pitchFamily="18" charset="0"/>
            </a:endParaRPr>
          </a:p>
          <a:p>
            <a:r>
              <a:rPr lang="en-GB" sz="2400" i="1" dirty="0" err="1">
                <a:latin typeface="Times New Roman" pitchFamily="18" charset="0"/>
              </a:rPr>
              <a:t>d</a:t>
            </a:r>
            <a:r>
              <a:rPr lang="en-GB" sz="2400" i="1" baseline="-25000" dirty="0" err="1">
                <a:latin typeface="Times New Roman" pitchFamily="18" charset="0"/>
              </a:rPr>
              <a:t>k</a:t>
            </a:r>
            <a:r>
              <a:rPr lang="en-GB" sz="2400" dirty="0"/>
              <a:t> and </a:t>
            </a:r>
            <a:r>
              <a:rPr lang="en-GB" sz="2400" b="1" dirty="0" err="1">
                <a:latin typeface="Times New Roman" pitchFamily="18" charset="0"/>
              </a:rPr>
              <a:t>u</a:t>
            </a:r>
            <a:r>
              <a:rPr lang="en-GB" sz="2400" baseline="-25000" dirty="0" err="1">
                <a:latin typeface="Times New Roman" pitchFamily="18" charset="0"/>
              </a:rPr>
              <a:t>k</a:t>
            </a:r>
            <a:r>
              <a:rPr lang="en-GB" sz="2400" dirty="0"/>
              <a:t> are eigenvalues and eigenvectors</a:t>
            </a:r>
            <a:endParaRPr lang="ru-RU" sz="2400" b="1" dirty="0">
              <a:latin typeface="Times New Roman" pitchFamily="18" charset="0"/>
            </a:endParaRPr>
          </a:p>
        </p:txBody>
      </p:sp>
      <p:sp>
        <p:nvSpPr>
          <p:cNvPr id="12292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22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5901000-817C-4F7C-BF4B-D30A0C6506F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29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274784"/>
              </p:ext>
            </p:extLst>
          </p:nvPr>
        </p:nvGraphicFramePr>
        <p:xfrm>
          <a:off x="3779912" y="1974824"/>
          <a:ext cx="20177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8" name="Формула" r:id="rId3" imgW="990170" imgH="253890" progId="Equation.3">
                  <p:embed/>
                </p:oleObj>
              </mc:Choice>
              <mc:Fallback>
                <p:oleObj name="Формула" r:id="rId3" imgW="990170" imgH="25389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1974824"/>
                        <a:ext cx="2017712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229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935554"/>
              </p:ext>
            </p:extLst>
          </p:nvPr>
        </p:nvGraphicFramePr>
        <p:xfrm>
          <a:off x="3124200" y="3955269"/>
          <a:ext cx="215900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9" name="Формула" r:id="rId5" imgW="1244600" imgH="889000" progId="Equation.3">
                  <p:embed/>
                </p:oleObj>
              </mc:Choice>
              <mc:Fallback>
                <p:oleObj name="Формула" r:id="rId5" imgW="1244600" imgH="889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955269"/>
                        <a:ext cx="2159000" cy="153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Smoothing splines and shrinkage</a:t>
            </a:r>
            <a:endParaRPr lang="ru-RU"/>
          </a:p>
        </p:txBody>
      </p:sp>
      <p:sp>
        <p:nvSpPr>
          <p:cNvPr id="1331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GB" b="1" dirty="0">
              <a:solidFill>
                <a:srgbClr val="7F3203"/>
              </a:solidFill>
            </a:endParaRPr>
          </a:p>
          <a:p>
            <a:pPr eaLnBrk="1" hangingPunct="1"/>
            <a:r>
              <a:rPr lang="en-GB" dirty="0"/>
              <a:t>Smoothing spline decomposes vector  </a:t>
            </a:r>
            <a:r>
              <a:rPr lang="en-GB" b="1" dirty="0"/>
              <a:t>y</a:t>
            </a:r>
            <a:r>
              <a:rPr lang="en-GB" dirty="0"/>
              <a:t>  with respect to basis of eigenvectors and shrinks respective contributions</a:t>
            </a:r>
          </a:p>
          <a:p>
            <a:pPr eaLnBrk="1" hangingPunct="1"/>
            <a:endParaRPr lang="en-GB" dirty="0"/>
          </a:p>
          <a:p>
            <a:pPr eaLnBrk="1" hangingPunct="1"/>
            <a:r>
              <a:rPr lang="en-GB" dirty="0"/>
              <a:t>The eigenvectors ordered by </a:t>
            </a:r>
            <a:r>
              <a:rPr lang="el-GR" i="1" dirty="0">
                <a:latin typeface="Times New Roman" pitchFamily="18" charset="0"/>
                <a:cs typeface="Arial" charset="0"/>
              </a:rPr>
              <a:t>ρ</a:t>
            </a:r>
            <a:r>
              <a:rPr lang="en-GB" dirty="0">
                <a:cs typeface="Arial" charset="0"/>
              </a:rPr>
              <a:t> increase in complexity. The higher the complexity, the more the contribution is shrunk. </a:t>
            </a:r>
            <a:endParaRPr lang="el-GR" dirty="0">
              <a:cs typeface="Arial" charset="0"/>
            </a:endParaRPr>
          </a:p>
          <a:p>
            <a:pPr eaLnBrk="1" hangingPunct="1"/>
            <a:endParaRPr lang="ru-RU" dirty="0"/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15D89D2-9762-4348-AFB4-6D23F56D4B4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810043"/>
              </p:ext>
            </p:extLst>
          </p:nvPr>
        </p:nvGraphicFramePr>
        <p:xfrm>
          <a:off x="2433638" y="1844675"/>
          <a:ext cx="2978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Ekvation" r:id="rId3" imgW="1346040" imgH="431640" progId="Equation.3">
                  <p:embed/>
                </p:oleObj>
              </mc:Choice>
              <mc:Fallback>
                <p:oleObj name="Ekvation" r:id="rId3" imgW="13460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1844675"/>
                        <a:ext cx="2978150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en-US" sz="3200" dirty="0"/>
              <a:t>Penalty and degrees of freedom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70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9389" y="1196975"/>
                <a:ext cx="6048796" cy="4824413"/>
              </a:xfrm>
            </p:spPr>
            <p:txBody>
              <a:bodyPr>
                <a:normAutofit fontScale="92500" lnSpcReduction="20000"/>
              </a:bodyPr>
              <a:lstStyle/>
              <a:p>
                <a:pPr eaLnBrk="1" hangingPunct="1"/>
                <a:endParaRPr lang="en-GB" dirty="0"/>
              </a:p>
              <a:p>
                <a:endParaRPr lang="en-GB" i="1" dirty="0">
                  <a:latin typeface="Times New Roman" pitchFamily="18" charset="0"/>
                  <a:cs typeface="Arial" charset="0"/>
                </a:endParaRPr>
              </a:p>
              <a:p>
                <a:r>
                  <a:rPr lang="en-GB" i="1" dirty="0" err="1">
                    <a:latin typeface="Times New Roman" pitchFamily="18" charset="0"/>
                    <a:cs typeface="Arial" charset="0"/>
                  </a:rPr>
                  <a:t>df</a:t>
                </a:r>
                <a:r>
                  <a:rPr lang="el-GR" i="1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i="1" dirty="0">
                    <a:latin typeface="Times New Roman" pitchFamily="18" charset="0"/>
                    <a:cs typeface="Arial" charset="0"/>
                  </a:rPr>
                  <a:t> = trace</a:t>
                </a:r>
                <a:r>
                  <a:rPr lang="en-GB" dirty="0">
                    <a:latin typeface="Times New Roman" pitchFamily="18" charset="0"/>
                    <a:cs typeface="Arial" charset="0"/>
                  </a:rPr>
                  <a:t>(</a:t>
                </a:r>
                <a:r>
                  <a:rPr lang="en-GB" b="1" dirty="0">
                    <a:latin typeface="Times New Roman" pitchFamily="18" charset="0"/>
                    <a:cs typeface="Arial" charset="0"/>
                  </a:rPr>
                  <a:t>S</a:t>
                </a:r>
                <a:r>
                  <a:rPr lang="el-GR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dirty="0">
                    <a:latin typeface="Times New Roman" pitchFamily="18" charset="0"/>
                    <a:cs typeface="Arial" charset="0"/>
                  </a:rPr>
                  <a:t>) </a:t>
                </a:r>
                <a:r>
                  <a:rPr lang="en-GB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</a:t>
                </a:r>
                <a:endParaRPr lang="en-GB" dirty="0">
                  <a:latin typeface="Times New Roman" pitchFamily="18" charset="0"/>
                  <a:cs typeface="Arial" charset="0"/>
                </a:endParaRPr>
              </a:p>
              <a:p>
                <a:pPr eaLnBrk="1" hangingPunct="1"/>
                <a:endParaRPr lang="sv-SE" i="1" dirty="0">
                  <a:latin typeface="Times New Roman" pitchFamily="18" charset="0"/>
                  <a:cs typeface="Arial" charset="0"/>
                </a:endParaRPr>
              </a:p>
              <a:p>
                <a:pPr eaLnBrk="1" hangingPunct="1"/>
                <a:r>
                  <a:rPr lang="el-GR" i="1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sv-SE" i="1" dirty="0">
                    <a:latin typeface="Times New Roman" pitchFamily="18" charset="0"/>
                    <a:cs typeface="Arial" charset="0"/>
                  </a:rPr>
                  <a:t> </a:t>
                </a:r>
                <a:r>
                  <a:rPr lang="sv-SE" dirty="0" err="1">
                    <a:latin typeface="Times New Roman" pitchFamily="18" charset="0"/>
                    <a:cs typeface="Arial" charset="0"/>
                  </a:rPr>
                  <a:t>increase</a:t>
                </a:r>
                <a:r>
                  <a:rPr lang="sv-SE" i="1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  <a:sym typeface="Wingdings" panose="05000000000000000000" pitchFamily="2" charset="2"/>
                      </a:rPr>
                      <m:t>𝑑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  <a:sym typeface="Wingdings" panose="05000000000000000000" pitchFamily="2" charset="2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 dirty="0">
                    <a:cs typeface="Arial" charset="0"/>
                  </a:rPr>
                  <a:t> decrease</a:t>
                </a:r>
              </a:p>
              <a:p>
                <a:pPr eaLnBrk="1" hangingPunct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higher </a:t>
                </a:r>
                <a:r>
                  <a:rPr lang="el-GR" i="1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sv-SE" i="1" dirty="0">
                    <a:latin typeface="Times New Roman" pitchFamily="18" charset="0"/>
                    <a:cs typeface="Arial" charset="0"/>
                  </a:rPr>
                  <a:t> </a:t>
                </a:r>
                <a:r>
                  <a:rPr lang="sv-SE" i="1" dirty="0">
                    <a:latin typeface="Times New Roman" pitchFamily="18" charset="0"/>
                    <a:cs typeface="Arial" charset="0"/>
                    <a:sym typeface="Wingdings" panose="05000000000000000000" pitchFamily="2" charset="2"/>
                  </a:rPr>
                  <a:t> </a:t>
                </a:r>
                <a:r>
                  <a:rPr lang="en-GB" dirty="0">
                    <a:cs typeface="Arial" charset="0"/>
                  </a:rPr>
                  <a:t>higher penalization.</a:t>
                </a:r>
              </a:p>
              <a:p>
                <a:pPr eaLnBrk="1" hangingPunct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Smoother matrix is has banded nature </a:t>
                </a:r>
                <a:r>
                  <a:rPr lang="en-GB" dirty="0">
                    <a:cs typeface="Arial" charset="0"/>
                    <a:sym typeface="Wingdings" panose="05000000000000000000" pitchFamily="2" charset="2"/>
                  </a:rPr>
                  <a:t></a:t>
                </a:r>
                <a:r>
                  <a:rPr lang="en-GB" dirty="0">
                    <a:cs typeface="Arial" charset="0"/>
                  </a:rPr>
                  <a:t> local fitting method</a:t>
                </a:r>
              </a:p>
              <a:p>
                <a:pPr marL="0" indent="0" eaLnBrk="1" hangingPunct="1">
                  <a:buNone/>
                </a:pPr>
                <a:r>
                  <a:rPr lang="en-GB" dirty="0">
                    <a:cs typeface="Arial" charset="0"/>
                  </a:rPr>
                  <a:t>                                                                     </a:t>
                </a:r>
              </a:p>
              <a:p>
                <a:pPr eaLnBrk="1" hangingPunct="1">
                  <a:buFontTx/>
                  <a:buNone/>
                </a:pPr>
                <a:r>
                  <a:rPr lang="sv-SE" dirty="0">
                    <a:cs typeface="Arial" charset="0"/>
                  </a:rPr>
                  <a:t>	</a:t>
                </a:r>
                <a:endParaRPr lang="el-GR" dirty="0">
                  <a:cs typeface="Arial" charset="0"/>
                </a:endParaRPr>
              </a:p>
            </p:txBody>
          </p:sp>
        </mc:Choice>
        <mc:Fallback xmlns="">
          <p:sp>
            <p:nvSpPr>
              <p:cNvPr id="1127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389" y="1196975"/>
                <a:ext cx="6048796" cy="4824413"/>
              </a:xfrm>
              <a:blipFill>
                <a:blip r:embed="rId3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AF50BAD-238D-482C-8A82-0CF4A2A487D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679195"/>
              </p:ext>
            </p:extLst>
          </p:nvPr>
        </p:nvGraphicFramePr>
        <p:xfrm>
          <a:off x="3124200" y="1752600"/>
          <a:ext cx="185737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4" name="Ekvation" r:id="rId4" imgW="1028520" imgH="444240" progId="Equation.3">
                  <p:embed/>
                </p:oleObj>
              </mc:Choice>
              <mc:Fallback>
                <p:oleObj name="Ekvation" r:id="rId4" imgW="102852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752600"/>
                        <a:ext cx="1857375" cy="809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2" name="Picture 6" descr="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0232" y="2423318"/>
            <a:ext cx="2203450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b="1" dirty="0">
                <a:solidFill>
                  <a:srgbClr val="7F3203"/>
                </a:solidFill>
              </a:rPr>
              <a:t>What can be selected: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7F3203"/>
                </a:solidFill>
              </a:rPr>
              <a:t>Regression splines</a:t>
            </a:r>
          </a:p>
          <a:p>
            <a:pPr eaLnBrk="1" hangingPunct="1"/>
            <a:r>
              <a:rPr lang="en-GB" dirty="0"/>
              <a:t>Degree of spline</a:t>
            </a:r>
          </a:p>
          <a:p>
            <a:pPr eaLnBrk="1" hangingPunct="1"/>
            <a:r>
              <a:rPr lang="en-GB" dirty="0"/>
              <a:t>Placement of knots</a:t>
            </a:r>
          </a:p>
          <a:p>
            <a:pPr eaLnBrk="1" hangingPunct="1">
              <a:buFontTx/>
              <a:buNone/>
            </a:pPr>
            <a:endParaRPr lang="en-GB" dirty="0">
              <a:solidFill>
                <a:srgbClr val="006600"/>
              </a:solidFill>
            </a:endParaRP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006600"/>
                </a:solidFill>
              </a:rPr>
              <a:t>Smoothing spline</a:t>
            </a:r>
          </a:p>
          <a:p>
            <a:pPr eaLnBrk="1" hangingPunct="1"/>
            <a:r>
              <a:rPr lang="en-GB" dirty="0"/>
              <a:t>Penalization parameter</a:t>
            </a:r>
            <a:endParaRPr lang="ru-RU" dirty="0"/>
          </a:p>
        </p:txBody>
      </p:sp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337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25A2917-5774-4F25-A6AA-F16F44A3C90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66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>
                  <a:buFontTx/>
                  <a:buNone/>
                </a:pPr>
                <a:r>
                  <a:rPr lang="en-GB" dirty="0">
                    <a:cs typeface="Arial" charset="0"/>
                  </a:rPr>
                  <a:t>				</a:t>
                </a:r>
              </a:p>
              <a:p>
                <a:pPr eaLnBrk="1" hangingPunct="1">
                  <a:buFontTx/>
                  <a:buNone/>
                </a:pPr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en-GB" dirty="0">
                    <a:cs typeface="Arial" charset="0"/>
                  </a:rPr>
                  <a:t>Use either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</a:rPr>
                      <m:t>𝑑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  <a:cs typeface="Arial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GB" dirty="0">
                    <a:cs typeface="Arial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  <a:cs typeface="Arial" charset="0"/>
                      </a:rPr>
                      <m:t>𝜆</m:t>
                    </m:r>
                  </m:oMath>
                </a14:m>
                <a:endParaRPr lang="en-GB" dirty="0">
                  <a:cs typeface="Arial" charset="0"/>
                </a:endParaRPr>
              </a:p>
              <a:p>
                <a:pPr lvl="1"/>
                <a:r>
                  <a:rPr lang="en-GB" dirty="0">
                    <a:cs typeface="Arial" charset="0"/>
                  </a:rPr>
                  <a:t>Given </a:t>
                </a:r>
                <a:r>
                  <a:rPr lang="en-GB" i="1" dirty="0" err="1">
                    <a:latin typeface="Times New Roman" pitchFamily="18" charset="0"/>
                    <a:cs typeface="Arial" charset="0"/>
                  </a:rPr>
                  <a:t>df</a:t>
                </a:r>
                <a:r>
                  <a:rPr lang="el-GR" i="1" baseline="-25000" dirty="0">
                    <a:latin typeface="Times New Roman" pitchFamily="18" charset="0"/>
                    <a:cs typeface="Arial" charset="0"/>
                  </a:rPr>
                  <a:t>λ</a:t>
                </a:r>
                <a:r>
                  <a:rPr lang="en-GB" dirty="0">
                    <a:cs typeface="Arial" charset="0"/>
                  </a:rPr>
                  <a:t> </a:t>
                </a:r>
                <a:r>
                  <a:rPr lang="en-GB" dirty="0">
                    <a:cs typeface="Arial" charset="0"/>
                    <a:sym typeface="Wingdings" panose="05000000000000000000" pitchFamily="2" charset="2"/>
                  </a:rPr>
                  <a:t>solve </a:t>
                </a:r>
                <a:r>
                  <a:rPr lang="en-GB" dirty="0" err="1">
                    <a:cs typeface="Arial" charset="0"/>
                    <a:sym typeface="Wingdings" panose="05000000000000000000" pitchFamily="2" charset="2"/>
                  </a:rPr>
                  <a:t>equationfind</a:t>
                </a:r>
                <a:r>
                  <a:rPr lang="en-GB" dirty="0">
                    <a:cs typeface="Arial" charset="0"/>
                  </a:rPr>
                  <a:t> </a:t>
                </a:r>
                <a:r>
                  <a:rPr lang="en-GB" i="1" dirty="0">
                    <a:cs typeface="Arial" charset="0"/>
                  </a:rPr>
                  <a:t>λ</a:t>
                </a:r>
              </a:p>
              <a:p>
                <a:pPr lvl="1"/>
                <a:endParaRPr lang="en-GB" dirty="0">
                  <a:cs typeface="Arial" charset="0"/>
                </a:endParaRPr>
              </a:p>
              <a:p>
                <a:pPr eaLnBrk="1" hangingPunct="1"/>
                <a:r>
                  <a:rPr lang="sv-SE" dirty="0" err="1"/>
                  <a:t>Use</a:t>
                </a:r>
                <a:r>
                  <a:rPr lang="sv-SE" dirty="0"/>
                  <a:t> </a:t>
                </a:r>
                <a:r>
                  <a:rPr lang="sv-SE" dirty="0" err="1"/>
                  <a:t>holdout</a:t>
                </a:r>
                <a:r>
                  <a:rPr lang="sv-SE" dirty="0"/>
                  <a:t> </a:t>
                </a:r>
                <a:r>
                  <a:rPr lang="sv-SE" dirty="0" err="1"/>
                  <a:t>principle</a:t>
                </a:r>
                <a:r>
                  <a:rPr lang="sv-SE" dirty="0"/>
                  <a:t> or cross </a:t>
                </a:r>
                <a:r>
                  <a:rPr lang="sv-SE" dirty="0" err="1"/>
                  <a:t>validation</a:t>
                </a:r>
                <a:r>
                  <a:rPr lang="sv-SE" dirty="0"/>
                  <a:t> for parameter </a:t>
                </a:r>
                <a:r>
                  <a:rPr lang="sv-SE" dirty="0" err="1"/>
                  <a:t>tuning</a:t>
                </a:r>
                <a:endParaRPr lang="ru-RU" dirty="0"/>
              </a:p>
            </p:txBody>
          </p:sp>
        </mc:Choice>
        <mc:Fallback xmlns="">
          <p:sp>
            <p:nvSpPr>
              <p:cNvPr id="1536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DD50A36-D861-472B-A53A-D9990252C8D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448258"/>
              </p:ext>
            </p:extLst>
          </p:nvPr>
        </p:nvGraphicFramePr>
        <p:xfrm>
          <a:off x="2483768" y="1772816"/>
          <a:ext cx="28511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Формула" r:id="rId4" imgW="1739880" imgH="444240" progId="Equation.3">
                  <p:embed/>
                </p:oleObj>
              </mc:Choice>
              <mc:Fallback>
                <p:oleObj name="Формула" r:id="rId4" imgW="1739880" imgH="444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1772816"/>
                        <a:ext cx="28511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7544" y="1556791"/>
            <a:ext cx="8317681" cy="4569371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r>
              <a:rPr lang="en-GB" sz="2400" dirty="0"/>
              <a:t>							INSERT FIG. 5.9</a:t>
            </a:r>
          </a:p>
          <a:p>
            <a:r>
              <a:rPr lang="en-GB" sz="2400" dirty="0"/>
              <a:t>Bias-variance </a:t>
            </a:r>
            <a:r>
              <a:rPr lang="en-GB" sz="2400" dirty="0" err="1"/>
              <a:t>tradeoff</a:t>
            </a:r>
            <a:endParaRPr lang="en-GB" sz="2400" dirty="0"/>
          </a:p>
          <a:p>
            <a:pPr eaLnBrk="1" hangingPunct="1">
              <a:buFontTx/>
              <a:buNone/>
            </a:pPr>
            <a:endParaRPr lang="en-GB" sz="2400" dirty="0"/>
          </a:p>
          <a:p>
            <a:pPr eaLnBrk="1" hangingPunct="1">
              <a:buFontTx/>
              <a:buNone/>
            </a:pPr>
            <a:endParaRPr lang="ru-RU" sz="2400" dirty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Autofit/>
          </a:bodyPr>
          <a:lstStyle/>
          <a:p>
            <a:pPr eaLnBrk="1" hangingPunct="1"/>
            <a:r>
              <a:rPr lang="en-GB" sz="3200" dirty="0"/>
              <a:t>Automated selection of smoothing parameters</a:t>
            </a:r>
            <a:endParaRPr lang="ru-RU" sz="3200" dirty="0"/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E27B72-D888-401B-87DD-31A08CFE62D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391" name="Picture 8" descr="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47826"/>
            <a:ext cx="4540250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4525963"/>
          </a:xfrm>
        </p:spPr>
        <p:txBody>
          <a:bodyPr>
            <a:normAutofit fontScale="92500" lnSpcReduction="20000"/>
          </a:bodyPr>
          <a:lstStyle/>
          <a:p>
            <a:r>
              <a:rPr lang="sv-SE" sz="2400" dirty="0" err="1"/>
              <a:t>Sometimes</a:t>
            </a:r>
            <a:r>
              <a:rPr lang="sv-SE" sz="2400" dirty="0"/>
              <a:t> </a:t>
            </a:r>
            <a:r>
              <a:rPr lang="sv-SE" sz="2400" dirty="0" err="1"/>
              <a:t>using</a:t>
            </a:r>
            <a:r>
              <a:rPr lang="sv-SE" sz="2400" dirty="0"/>
              <a:t> simple </a:t>
            </a:r>
            <a:r>
              <a:rPr lang="sv-SE" sz="2400" dirty="0" err="1"/>
              <a:t>models</a:t>
            </a:r>
            <a:r>
              <a:rPr lang="sv-SE" sz="2400" dirty="0"/>
              <a:t> (</a:t>
            </a:r>
            <a:r>
              <a:rPr lang="sv-SE" sz="2400" dirty="0" err="1"/>
              <a:t>linear</a:t>
            </a:r>
            <a:r>
              <a:rPr lang="ru-RU" sz="2400" dirty="0"/>
              <a:t> </a:t>
            </a:r>
            <a:r>
              <a:rPr lang="en-US" sz="2400" dirty="0"/>
              <a:t>regression</a:t>
            </a:r>
            <a:r>
              <a:rPr lang="sv-SE" sz="2400" dirty="0"/>
              <a:t>) is not </a:t>
            </a:r>
            <a:r>
              <a:rPr lang="sv-SE" sz="2400" dirty="0" err="1"/>
              <a:t>enough</a:t>
            </a:r>
            <a:endParaRPr lang="sv-SE" sz="2400" dirty="0"/>
          </a:p>
          <a:p>
            <a:pPr lvl="1"/>
            <a:r>
              <a:rPr lang="sv-SE" sz="2000" dirty="0" err="1"/>
              <a:t>Too</a:t>
            </a:r>
            <a:r>
              <a:rPr lang="sv-SE" sz="2000" dirty="0"/>
              <a:t> simple </a:t>
            </a:r>
            <a:r>
              <a:rPr lang="sv-SE" sz="2000" dirty="0">
                <a:sym typeface="Wingdings" panose="05000000000000000000" pitchFamily="2" charset="2"/>
              </a:rPr>
              <a:t>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more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flexible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models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are</a:t>
            </a:r>
            <a:r>
              <a:rPr lang="sv-SE" sz="2000" b="1" i="1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sv-SE" sz="2000" b="1" i="1" dirty="0" err="1">
                <a:solidFill>
                  <a:srgbClr val="00B050"/>
                </a:solidFill>
                <a:sym typeface="Wingdings" panose="05000000000000000000" pitchFamily="2" charset="2"/>
              </a:rPr>
              <a:t>needed</a:t>
            </a:r>
            <a:endParaRPr lang="sv-SE" sz="2000" b="1" i="1" dirty="0">
              <a:solidFill>
                <a:srgbClr val="00B050"/>
              </a:solidFill>
            </a:endParaRPr>
          </a:p>
          <a:p>
            <a:pPr lvl="1"/>
            <a:endParaRPr lang="sv-SE" sz="2000" dirty="0"/>
          </a:p>
          <a:p>
            <a:pPr marL="0" indent="0">
              <a:buNone/>
            </a:pPr>
            <a:r>
              <a:rPr lang="sv-SE" sz="2100" dirty="0" err="1">
                <a:solidFill>
                  <a:srgbClr val="C00000"/>
                </a:solidFill>
              </a:rPr>
              <a:t>Example</a:t>
            </a:r>
            <a:r>
              <a:rPr lang="sv-SE" sz="2100" dirty="0"/>
              <a:t>: Ambient </a:t>
            </a:r>
            <a:r>
              <a:rPr lang="sv-SE" sz="2100" dirty="0" err="1"/>
              <a:t>Assisted</a:t>
            </a:r>
            <a:r>
              <a:rPr lang="sv-SE" sz="2100" dirty="0"/>
              <a:t> </a:t>
            </a:r>
            <a:r>
              <a:rPr lang="sv-SE" sz="2100" dirty="0" err="1"/>
              <a:t>Living</a:t>
            </a:r>
            <a:endParaRPr lang="sv-SE" sz="2100" dirty="0"/>
          </a:p>
          <a:p>
            <a:pPr marL="0" indent="0">
              <a:buNone/>
            </a:pPr>
            <a:endParaRPr lang="sv-SE" sz="2100" dirty="0"/>
          </a:p>
          <a:p>
            <a:r>
              <a:rPr lang="en-US" sz="2100" dirty="0"/>
              <a:t>digitally connected and controlled devices for support of people with special needs</a:t>
            </a:r>
          </a:p>
          <a:p>
            <a:endParaRPr lang="en-US" sz="2100" dirty="0"/>
          </a:p>
          <a:p>
            <a:r>
              <a:rPr lang="en-US" sz="2100" dirty="0"/>
              <a:t>emergency buttons, pressure emergency services with connection to a broader smart home</a:t>
            </a:r>
          </a:p>
          <a:p>
            <a:endParaRPr lang="sv-SE" sz="2400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20" y="1988840"/>
            <a:ext cx="4426906" cy="2881117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6019800" y="5007811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600" dirty="0">
                <a:solidFill>
                  <a:schemeClr val="bg1">
                    <a:lumMod val="65000"/>
                  </a:schemeClr>
                </a:solidFill>
              </a:rPr>
              <a:t>https://bstassen.files.wordpress.com/2015/01/aal.png</a:t>
            </a:r>
          </a:p>
        </p:txBody>
      </p:sp>
    </p:spTree>
    <p:extLst>
      <p:ext uri="{BB962C8B-B14F-4D97-AF65-F5344CB8AC3E}">
        <p14:creationId xmlns:p14="http://schemas.microsoft.com/office/powerpoint/2010/main" val="56062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95C3B-BE74-4637-9B84-A5380E0D38AD}" type="slidenum">
              <a:rPr lang="en-US"/>
              <a:pPr/>
              <a:t>20</a:t>
            </a:fld>
            <a:endParaRPr lang="en-US"/>
          </a:p>
        </p:txBody>
      </p: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/>
              <a:t>Multidimensional splines</a:t>
            </a:r>
            <a:endParaRPr lang="en-US"/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 dirty="0">
                <a:solidFill>
                  <a:srgbClr val="00B050"/>
                </a:solidFill>
              </a:rPr>
              <a:t>How to fit data smoothly in higher dimensions?</a:t>
            </a:r>
          </a:p>
          <a:p>
            <a:r>
              <a:rPr lang="en-US" dirty="0"/>
              <a:t>Formulate a new problem</a:t>
            </a:r>
          </a:p>
          <a:p>
            <a:pPr>
              <a:buFontTx/>
              <a:buNone/>
            </a:pPr>
            <a:endParaRPr lang="en-US" dirty="0"/>
          </a:p>
          <a:p>
            <a:r>
              <a:rPr lang="en-US" dirty="0"/>
              <a:t>The solution is </a:t>
            </a:r>
            <a:r>
              <a:rPr lang="en-US" b="1" dirty="0">
                <a:solidFill>
                  <a:srgbClr val="0000FF"/>
                </a:solidFill>
              </a:rPr>
              <a:t>thin-plate splines</a:t>
            </a:r>
          </a:p>
          <a:p>
            <a:endParaRPr lang="en-US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The solution in 2 dimensions is essentially sum of radial basis functions</a:t>
            </a:r>
            <a:endParaRPr lang="el-GR" dirty="0">
              <a:cs typeface="Arial" charset="0"/>
            </a:endParaRP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>
            <p:extLst/>
          </p:nvPr>
        </p:nvGraphicFramePr>
        <p:xfrm>
          <a:off x="1619672" y="2564904"/>
          <a:ext cx="3455987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Equation" r:id="rId3" imgW="1778000" imgH="368300" progId="Equation.3">
                  <p:embed/>
                </p:oleObj>
              </mc:Choice>
              <mc:Fallback>
                <p:oleObj name="Equation" r:id="rId3" imgW="1778000" imgH="368300" progId="Equation.3">
                  <p:embed/>
                  <p:pic>
                    <p:nvPicPr>
                      <p:cNvPr id="28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564904"/>
                        <a:ext cx="3455987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281607" name="Object 7"/>
          <p:cNvGraphicFramePr>
            <a:graphicFrameLocks noChangeAspect="1"/>
          </p:cNvGraphicFramePr>
          <p:nvPr/>
        </p:nvGraphicFramePr>
        <p:xfrm>
          <a:off x="2195513" y="5157788"/>
          <a:ext cx="41052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Equation" r:id="rId5" imgW="2159000" imgH="279400" progId="Equation.3">
                  <p:embed/>
                </p:oleObj>
              </mc:Choice>
              <mc:Fallback>
                <p:oleObj name="Equation" r:id="rId5" imgW="2159000" imgH="279400" progId="Equation.3">
                  <p:embed/>
                  <p:pic>
                    <p:nvPicPr>
                      <p:cNvPr id="28160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5157788"/>
                        <a:ext cx="4105275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777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Splines</a:t>
            </a:r>
            <a:r>
              <a:rPr lang="sv-SE" dirty="0"/>
              <a:t>: R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400" dirty="0" err="1"/>
              <a:t>Smoothing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 : </a:t>
            </a:r>
            <a:r>
              <a:rPr lang="sv-SE" sz="2400" dirty="0" err="1"/>
              <a:t>smooth.spline</a:t>
            </a:r>
            <a:r>
              <a:rPr lang="sv-SE" sz="2400" dirty="0"/>
              <a:t>()</a:t>
            </a:r>
          </a:p>
          <a:p>
            <a:r>
              <a:rPr lang="sv-SE" sz="2400" dirty="0" err="1"/>
              <a:t>Natural</a:t>
            </a:r>
            <a:r>
              <a:rPr lang="sv-SE" sz="2400" dirty="0"/>
              <a:t> </a:t>
            </a:r>
            <a:r>
              <a:rPr lang="sv-SE" sz="2400" dirty="0" err="1"/>
              <a:t>cubic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: </a:t>
            </a:r>
            <a:r>
              <a:rPr lang="sv-SE" sz="2400" dirty="0" err="1"/>
              <a:t>ns</a:t>
            </a:r>
            <a:r>
              <a:rPr lang="sv-SE" sz="2400" dirty="0"/>
              <a:t>() in </a:t>
            </a:r>
            <a:r>
              <a:rPr lang="sv-SE" sz="2400" b="1" dirty="0" err="1"/>
              <a:t>splines</a:t>
            </a:r>
            <a:endParaRPr lang="sv-SE" sz="2400" b="1" dirty="0"/>
          </a:p>
          <a:p>
            <a:r>
              <a:rPr lang="sv-SE" sz="2400" dirty="0" err="1"/>
              <a:t>Thin</a:t>
            </a:r>
            <a:r>
              <a:rPr lang="sv-SE" sz="2400" dirty="0"/>
              <a:t> </a:t>
            </a:r>
            <a:r>
              <a:rPr lang="sv-SE" sz="2400" dirty="0" err="1"/>
              <a:t>plate</a:t>
            </a:r>
            <a:r>
              <a:rPr lang="sv-SE" sz="2400" dirty="0"/>
              <a:t> </a:t>
            </a:r>
            <a:r>
              <a:rPr lang="sv-SE" sz="2400" dirty="0" err="1"/>
              <a:t>splines</a:t>
            </a:r>
            <a:r>
              <a:rPr lang="sv-SE" sz="2400" dirty="0"/>
              <a:t>: Tps() in </a:t>
            </a:r>
            <a:r>
              <a:rPr lang="sv-SE" sz="2400" b="1" dirty="0" err="1"/>
              <a:t>fields</a:t>
            </a:r>
            <a:endParaRPr lang="sv-SE" sz="2400" b="1" dirty="0"/>
          </a:p>
          <a:p>
            <a:pPr marL="0" indent="0">
              <a:buNone/>
            </a:pPr>
            <a:endParaRPr lang="sv-SE" sz="2400" b="1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ektangel 5"/>
          <p:cNvSpPr/>
          <p:nvPr/>
        </p:nvSpPr>
        <p:spPr>
          <a:xfrm>
            <a:off x="1979712" y="3128307"/>
            <a:ext cx="61097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>
                <a:latin typeface="Consolas" panose="020B0609020204030204" pitchFamily="49" charset="0"/>
              </a:rPr>
              <a:t>res1=</a:t>
            </a:r>
            <a:r>
              <a:rPr lang="sv-SE" sz="1600" dirty="0" err="1">
                <a:latin typeface="Consolas" panose="020B0609020204030204" pitchFamily="49" charset="0"/>
              </a:rPr>
              <a:t>smooth.spline</a:t>
            </a:r>
            <a:r>
              <a:rPr lang="sv-SE" sz="1600" dirty="0">
                <a:latin typeface="Consolas" panose="020B0609020204030204" pitchFamily="49" charset="0"/>
              </a:rPr>
              <a:t>(data$Time,data$RSS_anchor2,df=10)</a:t>
            </a:r>
          </a:p>
          <a:p>
            <a:r>
              <a:rPr lang="sv-SE" sz="1600" dirty="0" err="1">
                <a:latin typeface="Consolas" panose="020B0609020204030204" pitchFamily="49" charset="0"/>
              </a:rPr>
              <a:t>predict</a:t>
            </a:r>
            <a:r>
              <a:rPr lang="sv-SE" sz="1600" dirty="0">
                <a:latin typeface="Consolas" panose="020B0609020204030204" pitchFamily="49" charset="0"/>
              </a:rPr>
              <a:t>(res1,x=</a:t>
            </a:r>
            <a:r>
              <a:rPr lang="sv-SE" sz="1600" dirty="0" err="1">
                <a:latin typeface="Consolas" panose="020B0609020204030204" pitchFamily="49" charset="0"/>
              </a:rPr>
              <a:t>data$Time</a:t>
            </a:r>
            <a:r>
              <a:rPr lang="sv-SE" sz="1600" dirty="0">
                <a:latin typeface="Consolas" panose="020B0609020204030204" pitchFamily="49" charset="0"/>
              </a:rPr>
              <a:t>)$y</a:t>
            </a:r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5" y="3790698"/>
            <a:ext cx="3748097" cy="2792105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874" y="3804363"/>
            <a:ext cx="3543625" cy="277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sv-SE" sz="2400" dirty="0"/>
                  <a:t>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400" b="0" i="1" smtClean="0">
                          <a:latin typeface="Cambria Math"/>
                        </a:rPr>
                        <m:t>𝑌</m:t>
                      </m:r>
                      <m:r>
                        <a:rPr lang="sv-SE" sz="2400" b="0" i="1" smtClean="0">
                          <a:latin typeface="Cambria Math"/>
                        </a:rPr>
                        <m:t>~</m:t>
                      </m:r>
                      <m:r>
                        <a:rPr lang="sv-SE" sz="2400" b="0" i="1" smtClean="0">
                          <a:latin typeface="Cambria Math"/>
                        </a:rPr>
                        <m:t>𝐸𝐹</m:t>
                      </m:r>
                      <m:r>
                        <a:rPr lang="sv-SE" sz="2400" b="0" i="1" smtClean="0">
                          <a:latin typeface="Cambria Math"/>
                        </a:rPr>
                        <m:t>(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sv-SE" sz="2400" b="0" i="1" smtClean="0">
                          <a:latin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sv-SE" sz="2400" dirty="0"/>
              </a:p>
              <a:p>
                <a:pPr marL="0" indent="0">
                  <a:buNone/>
                </a:pPr>
                <a:r>
                  <a:rPr lang="sv-SE" sz="2400" dirty="0" err="1"/>
                  <a:t>where</a:t>
                </a:r>
                <a:r>
                  <a:rPr lang="sv-SE" sz="2400" dirty="0"/>
                  <a:t>  </a:t>
                </a:r>
                <a:endParaRPr lang="sv-SE" sz="2400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0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sv-SE" sz="2000" b="0" i="1" smtClean="0">
                        <a:latin typeface="Cambria Math"/>
                      </a:rPr>
                      <m:t>=</m:t>
                    </m:r>
                    <m:r>
                      <a:rPr lang="sv-SE" sz="2000" b="0" i="1" smtClean="0">
                        <a:latin typeface="Cambria Math"/>
                      </a:rPr>
                      <m:t>𝛼</m:t>
                    </m:r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sv-SE" sz="20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sv-S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sv-SE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sz="2000" b="0" i="1" smtClean="0"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sv-SE" sz="2000" b="0" i="1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sv-SE" sz="2000" b="0" dirty="0"/>
              </a:p>
              <a:p>
                <a:pPr lvl="1"/>
                <a:r>
                  <a:rPr lang="sv-SE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sz="2000" b="0" i="1" dirty="0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sv-SE" sz="2000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sv-SE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sz="2000" b="0" i="1" dirty="0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sv-SE" sz="2000" dirty="0"/>
                  <a:t> - </a:t>
                </a:r>
                <a:r>
                  <a:rPr lang="sv-SE" sz="2000" dirty="0" err="1"/>
                  <a:t>smoothers</a:t>
                </a:r>
                <a:r>
                  <a:rPr lang="sv-SE" sz="2000" dirty="0"/>
                  <a:t>, </a:t>
                </a:r>
                <a:r>
                  <a:rPr lang="sv-SE" sz="2000" dirty="0" err="1"/>
                  <a:t>normally</a:t>
                </a:r>
                <a:r>
                  <a:rPr lang="sv-SE" sz="2000" dirty="0"/>
                  <a:t> </a:t>
                </a:r>
                <a:r>
                  <a:rPr lang="sv-SE" sz="2000" dirty="0" err="1"/>
                  <a:t>splines</a:t>
                </a:r>
                <a:endParaRPr lang="sv-SE" sz="2000" dirty="0"/>
              </a:p>
              <a:p>
                <a:pPr lvl="1"/>
                <a:r>
                  <a:rPr lang="sv-SE" sz="2000" dirty="0"/>
                  <a:t>EF – distribution from </a:t>
                </a:r>
                <a:r>
                  <a:rPr lang="sv-SE" sz="2000" dirty="0" err="1"/>
                  <a:t>exponential</a:t>
                </a:r>
                <a:r>
                  <a:rPr lang="sv-SE" sz="2000" dirty="0"/>
                  <a:t> </a:t>
                </a:r>
                <a:r>
                  <a:rPr lang="sv-SE" sz="2000" dirty="0" err="1"/>
                  <a:t>family</a:t>
                </a:r>
                <a:endParaRPr lang="sv-SE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sv-SE" sz="20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sv-SE" sz="2000" dirty="0"/>
                  <a:t> – Link </a:t>
                </a:r>
                <a:r>
                  <a:rPr lang="sv-SE" sz="2000" dirty="0" err="1"/>
                  <a:t>function</a:t>
                </a:r>
                <a:endParaRPr lang="sv-SE" sz="2000" dirty="0"/>
              </a:p>
              <a:p>
                <a:r>
                  <a:rPr lang="sv-SE" sz="2400" dirty="0" err="1"/>
                  <a:t>Often</a:t>
                </a:r>
                <a:r>
                  <a:rPr lang="sv-SE" sz="2400" dirty="0"/>
                  <a:t> </a:t>
                </a:r>
                <a:r>
                  <a:rPr lang="sv-SE" sz="2400" dirty="0" err="1"/>
                  <a:t>linear</a:t>
                </a:r>
                <a:r>
                  <a:rPr lang="sv-SE" sz="2400" dirty="0"/>
                  <a:t> terms </a:t>
                </a:r>
                <a:r>
                  <a:rPr lang="sv-SE" sz="2400" dirty="0" err="1"/>
                  <a:t>are</a:t>
                </a:r>
                <a:r>
                  <a:rPr lang="sv-SE" sz="2400" dirty="0"/>
                  <a:t> </a:t>
                </a:r>
                <a:r>
                  <a:rPr lang="sv-SE" sz="2400" dirty="0" err="1"/>
                  <a:t>often</a:t>
                </a:r>
                <a:r>
                  <a:rPr lang="sv-SE" sz="2400" dirty="0"/>
                  <a:t> </a:t>
                </a:r>
                <a:r>
                  <a:rPr lang="sv-SE" sz="2400" dirty="0" err="1"/>
                  <a:t>included</a:t>
                </a:r>
                <a:r>
                  <a:rPr lang="sv-SE" sz="2400" dirty="0"/>
                  <a:t> </a:t>
                </a:r>
                <a:r>
                  <a:rPr lang="sv-SE" sz="2400" dirty="0" err="1"/>
                  <a:t>separately</a:t>
                </a:r>
                <a:endParaRPr lang="sv-SE" sz="2400" dirty="0"/>
              </a:p>
              <a:p>
                <a:endParaRPr lang="sv-SE" sz="2400" dirty="0"/>
              </a:p>
              <a:p>
                <a:endParaRPr lang="sv-SE" sz="2400" dirty="0"/>
              </a:p>
              <a:p>
                <a:pPr marL="0" indent="0">
                  <a:buNone/>
                </a:pPr>
                <a:r>
                  <a:rPr lang="sv-SE" sz="2400" b="1" dirty="0" err="1">
                    <a:solidFill>
                      <a:srgbClr val="C00000"/>
                    </a:solidFill>
                  </a:rPr>
                  <a:t>Example</a:t>
                </a:r>
                <a:r>
                  <a:rPr lang="sv-SE" sz="2400" dirty="0"/>
                  <a:t>: EF= normal, EF=</a:t>
                </a:r>
                <a:r>
                  <a:rPr lang="sv-SE" sz="2400" dirty="0" err="1"/>
                  <a:t>Bernoulli</a:t>
                </a:r>
                <a:r>
                  <a:rPr lang="sv-SE" sz="2400" dirty="0"/>
                  <a:t> (logistic)</a:t>
                </a:r>
              </a:p>
              <a:p>
                <a:pPr marL="0" indent="0">
                  <a:buNone/>
                </a:pPr>
                <a:endParaRPr lang="sv-SE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11" t="-188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22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/>
          </p:nvPr>
        </p:nvGraphicFramePr>
        <p:xfrm>
          <a:off x="1714500" y="4519613"/>
          <a:ext cx="457676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kvation" r:id="rId4" imgW="2641320" imgH="444240" progId="Equation.3">
                  <p:embed/>
                </p:oleObj>
              </mc:Choice>
              <mc:Fallback>
                <p:oleObj name="Ekvation" r:id="rId4" imgW="2641320" imgH="444240" progId="Equation.3">
                  <p:embed/>
                  <p:pic>
                    <p:nvPicPr>
                      <p:cNvPr id="6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519613"/>
                        <a:ext cx="4576763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285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000" dirty="0" err="1"/>
              <a:t>Sometimes</a:t>
            </a:r>
            <a:r>
              <a:rPr lang="sv-SE" sz="2000" dirty="0"/>
              <a:t> </a:t>
            </a:r>
            <a:r>
              <a:rPr lang="sv-SE" sz="2000" dirty="0" err="1"/>
              <a:t>even</a:t>
            </a:r>
            <a:r>
              <a:rPr lang="sv-SE" sz="2000" dirty="0"/>
              <a:t> </a:t>
            </a:r>
            <a:r>
              <a:rPr lang="sv-SE" sz="2000" dirty="0" err="1"/>
              <a:t>higher</a:t>
            </a:r>
            <a:r>
              <a:rPr lang="sv-SE" sz="2000" dirty="0"/>
              <a:t> orders </a:t>
            </a:r>
            <a:r>
              <a:rPr lang="sv-SE" sz="2000" dirty="0" err="1"/>
              <a:t>are</a:t>
            </a:r>
            <a:r>
              <a:rPr lang="sv-SE" sz="2000" dirty="0"/>
              <a:t> </a:t>
            </a:r>
            <a:r>
              <a:rPr lang="sv-SE" sz="2000" dirty="0" err="1"/>
              <a:t>included</a:t>
            </a:r>
            <a:r>
              <a:rPr lang="sv-SE" sz="2000" dirty="0"/>
              <a:t> (</a:t>
            </a:r>
            <a:r>
              <a:rPr lang="sv-SE" sz="2000" dirty="0" err="1"/>
              <a:t>thin-plate</a:t>
            </a:r>
            <a:r>
              <a:rPr lang="sv-SE" sz="2000" dirty="0"/>
              <a:t> </a:t>
            </a:r>
            <a:r>
              <a:rPr lang="sv-SE" sz="2000" dirty="0" err="1"/>
              <a:t>splines</a:t>
            </a:r>
            <a:r>
              <a:rPr lang="sv-SE" sz="2000" dirty="0"/>
              <a:t>)</a:t>
            </a:r>
          </a:p>
          <a:p>
            <a:endParaRPr lang="sv-SE" sz="2000" dirty="0"/>
          </a:p>
          <a:p>
            <a:endParaRPr lang="sv-SE" sz="2000" dirty="0"/>
          </a:p>
          <a:p>
            <a:r>
              <a:rPr lang="sv-SE" sz="2000" dirty="0" err="1"/>
              <a:t>Method</a:t>
            </a:r>
            <a:r>
              <a:rPr lang="sv-SE" sz="2000" dirty="0"/>
              <a:t> is </a:t>
            </a:r>
            <a:r>
              <a:rPr lang="sv-SE" sz="2000" dirty="0" err="1"/>
              <a:t>reasonable</a:t>
            </a:r>
            <a:r>
              <a:rPr lang="sv-SE" sz="2000" dirty="0"/>
              <a:t> to </a:t>
            </a:r>
            <a:r>
              <a:rPr lang="sv-SE" sz="2000" dirty="0" err="1"/>
              <a:t>apply</a:t>
            </a:r>
            <a:r>
              <a:rPr lang="sv-SE" sz="2000" dirty="0"/>
              <a:t> </a:t>
            </a:r>
            <a:r>
              <a:rPr lang="sv-SE" sz="2000" dirty="0" err="1"/>
              <a:t>when</a:t>
            </a:r>
            <a:r>
              <a:rPr lang="sv-SE" sz="2000" dirty="0"/>
              <a:t> </a:t>
            </a:r>
            <a:r>
              <a:rPr lang="sv-SE" sz="2000" dirty="0" err="1"/>
              <a:t>additivity</a:t>
            </a:r>
            <a:r>
              <a:rPr lang="sv-SE" sz="2000" dirty="0"/>
              <a:t> is </a:t>
            </a:r>
            <a:r>
              <a:rPr lang="sv-SE" sz="2000" dirty="0" err="1"/>
              <a:t>observed</a:t>
            </a:r>
            <a:r>
              <a:rPr lang="sv-SE" sz="2000" dirty="0"/>
              <a:t> or </a:t>
            </a:r>
            <a:r>
              <a:rPr lang="sv-SE" sz="2000" dirty="0" err="1"/>
              <a:t>admissble</a:t>
            </a:r>
            <a:endParaRPr lang="sv-SE" sz="2000" dirty="0"/>
          </a:p>
          <a:p>
            <a:pPr marL="0" indent="0">
              <a:buNone/>
            </a:pPr>
            <a:r>
              <a:rPr lang="sv-SE" sz="2400" dirty="0" err="1">
                <a:solidFill>
                  <a:srgbClr val="C00000"/>
                </a:solidFill>
              </a:rPr>
              <a:t>Example</a:t>
            </a:r>
            <a:r>
              <a:rPr lang="sv-SE" sz="2400" dirty="0"/>
              <a:t>: Total Nitrogen </a:t>
            </a:r>
            <a:r>
              <a:rPr lang="sv-SE" sz="2400" dirty="0" err="1"/>
              <a:t>level</a:t>
            </a:r>
            <a:r>
              <a:rPr lang="sv-SE" sz="2400" dirty="0"/>
              <a:t> in </a:t>
            </a:r>
            <a:r>
              <a:rPr lang="sv-SE" sz="2400" dirty="0" err="1"/>
              <a:t>Rhine</a:t>
            </a:r>
            <a:r>
              <a:rPr lang="sv-SE" sz="2400" dirty="0"/>
              <a:t> river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7" name="Objec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01911335"/>
              </p:ext>
            </p:extLst>
          </p:nvPr>
        </p:nvGraphicFramePr>
        <p:xfrm>
          <a:off x="1104900" y="1974850"/>
          <a:ext cx="61404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kvation" r:id="rId3" imgW="3543120" imgH="457200" progId="Equation.3">
                  <p:embed/>
                </p:oleObj>
              </mc:Choice>
              <mc:Fallback>
                <p:oleObj name="Ekvation" r:id="rId3" imgW="3543120" imgH="457200" progId="Equation.3">
                  <p:embed/>
                  <p:pic>
                    <p:nvPicPr>
                      <p:cNvPr id="7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1974850"/>
                        <a:ext cx="61404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objekt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863181"/>
            <a:ext cx="3718113" cy="2638475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27" y="3910108"/>
            <a:ext cx="4007673" cy="244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17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809164" y="188640"/>
            <a:ext cx="7772400" cy="1143000"/>
          </a:xfrm>
          <a:noFill/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2800" b="1" dirty="0">
                <a:solidFill>
                  <a:schemeClr val="bg1"/>
                </a:solidFill>
                <a:latin typeface="Arial" charset="0"/>
              </a:rPr>
              <a:t>Estimation of additive models</a:t>
            </a:r>
            <a:endParaRPr lang="en-GB" sz="2800" i="1" dirty="0"/>
          </a:p>
        </p:txBody>
      </p:sp>
      <p:graphicFrame>
        <p:nvGraphicFramePr>
          <p:cNvPr id="532485" name="Object 5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32717858"/>
              </p:ext>
            </p:extLst>
          </p:nvPr>
        </p:nvGraphicFramePr>
        <p:xfrm>
          <a:off x="2601913" y="2233613"/>
          <a:ext cx="36512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Ekvation" r:id="rId3" imgW="1879560" imgH="241200" progId="Equation.3">
                  <p:embed/>
                </p:oleObj>
              </mc:Choice>
              <mc:Fallback>
                <p:oleObj name="Ekvation" r:id="rId3" imgW="1879560" imgH="241200" progId="Equation.3">
                  <p:embed/>
                  <p:pic>
                    <p:nvPicPr>
                      <p:cNvPr id="532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1913" y="2233613"/>
                        <a:ext cx="3651250" cy="46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83" name="Object 3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784652627"/>
              </p:ext>
            </p:extLst>
          </p:nvPr>
        </p:nvGraphicFramePr>
        <p:xfrm>
          <a:off x="1979712" y="3573016"/>
          <a:ext cx="4391025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Ekvation" r:id="rId5" imgW="2705040" imgH="1650960" progId="Equation.3">
                  <p:embed/>
                </p:oleObj>
              </mc:Choice>
              <mc:Fallback>
                <p:oleObj name="Ekvation" r:id="rId5" imgW="2705040" imgH="1650960" progId="Equation.3">
                  <p:embed/>
                  <p:pic>
                    <p:nvPicPr>
                      <p:cNvPr id="532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573016"/>
                        <a:ext cx="4391025" cy="2679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8CA0-22CD-4D45-A3CB-BF4CAB30A6E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18528" y="3011760"/>
            <a:ext cx="7741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The </a:t>
            </a:r>
            <a:r>
              <a:rPr lang="en-US" sz="2400" dirty="0" err="1">
                <a:solidFill>
                  <a:srgbClr val="0070C0"/>
                </a:solidFill>
              </a:rPr>
              <a:t>backfitting</a:t>
            </a:r>
            <a:r>
              <a:rPr lang="en-US" sz="2400" dirty="0">
                <a:solidFill>
                  <a:srgbClr val="0070C0"/>
                </a:solidFill>
              </a:rPr>
              <a:t> algorithm for Normal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8528" y="170080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Estimation</a:t>
            </a:r>
            <a:r>
              <a:rPr lang="sv-SE" dirty="0"/>
              <a:t> by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372200" y="4797152"/>
                <a:ext cx="22322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𝜆</m:t>
                    </m:r>
                    <m:r>
                      <a:rPr lang="sv-SE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sv-SE" sz="2400" dirty="0">
                    <a:solidFill>
                      <a:srgbClr val="C00000"/>
                    </a:solidFill>
                  </a:rPr>
                  <a:t>in </a:t>
                </a:r>
                <a:r>
                  <a:rPr lang="sv-SE" sz="2400" dirty="0" err="1">
                    <a:solidFill>
                      <a:srgbClr val="C00000"/>
                    </a:solidFill>
                  </a:rPr>
                  <a:t>each</a:t>
                </a:r>
                <a:r>
                  <a:rPr lang="sv-SE" sz="2400" dirty="0">
                    <a:solidFill>
                      <a:srgbClr val="C00000"/>
                    </a:solidFill>
                  </a:rPr>
                  <a:t> term </a:t>
                </a:r>
                <a:r>
                  <a:rPr lang="sv-SE" sz="2400" dirty="0" err="1">
                    <a:solidFill>
                      <a:srgbClr val="C00000"/>
                    </a:solidFill>
                  </a:rPr>
                  <a:t>can</a:t>
                </a:r>
                <a:r>
                  <a:rPr lang="sv-SE" sz="2400" dirty="0">
                    <a:solidFill>
                      <a:srgbClr val="C00000"/>
                    </a:solidFill>
                  </a:rPr>
                  <a:t> be  estimated by CV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797152"/>
                <a:ext cx="2232248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4098" t="-4061" r="-4098" b="-1066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954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>
                <a:solidFill>
                  <a:srgbClr val="C00000"/>
                </a:solidFill>
                <a:latin typeface="Arial" charset="0"/>
              </a:rPr>
              <a:t>Example: </a:t>
            </a:r>
            <a:r>
              <a:rPr lang="en-GB" sz="2400" dirty="0">
                <a:latin typeface="Arial" charset="0"/>
              </a:rPr>
              <a:t>Modelling the concentration of total nitrogen at </a:t>
            </a:r>
            <a:r>
              <a:rPr lang="en-GB" sz="2400" dirty="0" err="1">
                <a:latin typeface="Arial" charset="0"/>
              </a:rPr>
              <a:t>Lobith</a:t>
            </a:r>
            <a:r>
              <a:rPr lang="en-GB" sz="2400" dirty="0">
                <a:latin typeface="Arial" charset="0"/>
              </a:rPr>
              <a:t> on the Rhine</a:t>
            </a:r>
          </a:p>
          <a:p>
            <a:pPr lvl="1"/>
            <a:r>
              <a:rPr lang="en-GB" sz="2000" dirty="0">
                <a:latin typeface="Arial" charset="0"/>
              </a:rPr>
              <a:t>There are seasonal trends (GAM reasonable)</a:t>
            </a:r>
          </a:p>
          <a:p>
            <a:pPr lvl="1"/>
            <a:r>
              <a:rPr lang="en-GB" sz="2000" dirty="0">
                <a:latin typeface="Arial" charset="0"/>
              </a:rPr>
              <a:t>Variables</a:t>
            </a:r>
          </a:p>
          <a:p>
            <a:pPr lvl="2"/>
            <a:r>
              <a:rPr lang="en-GB" sz="1800" dirty="0">
                <a:latin typeface="Arial" charset="0"/>
              </a:rPr>
              <a:t>Nitrogen level</a:t>
            </a:r>
          </a:p>
          <a:p>
            <a:pPr lvl="2"/>
            <a:r>
              <a:rPr lang="en-GB" sz="1800" dirty="0">
                <a:latin typeface="Arial" charset="0"/>
              </a:rPr>
              <a:t>Year </a:t>
            </a:r>
          </a:p>
          <a:p>
            <a:pPr lvl="2"/>
            <a:r>
              <a:rPr lang="en-GB" sz="1800" dirty="0">
                <a:latin typeface="Arial" charset="0"/>
              </a:rPr>
              <a:t>Month</a:t>
            </a:r>
          </a:p>
          <a:p>
            <a:r>
              <a:rPr lang="sv-SE" dirty="0"/>
              <a:t>R: </a:t>
            </a:r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b="1" dirty="0" err="1"/>
              <a:t>mgcv</a:t>
            </a:r>
            <a:r>
              <a:rPr lang="sv-SE" b="1" dirty="0"/>
              <a:t> </a:t>
            </a:r>
            <a:r>
              <a:rPr lang="sv-SE" dirty="0"/>
              <a:t>(</a:t>
            </a:r>
            <a:r>
              <a:rPr lang="sv-SE" dirty="0" err="1"/>
              <a:t>also</a:t>
            </a:r>
            <a:r>
              <a:rPr lang="sv-SE" dirty="0"/>
              <a:t> </a:t>
            </a:r>
            <a:r>
              <a:rPr lang="sv-SE" dirty="0" err="1"/>
              <a:t>package</a:t>
            </a:r>
            <a:r>
              <a:rPr lang="sv-SE" dirty="0"/>
              <a:t> </a:t>
            </a:r>
            <a:r>
              <a:rPr lang="sv-SE" b="1" dirty="0"/>
              <a:t>gam</a:t>
            </a:r>
            <a:r>
              <a:rPr lang="sv-SE" dirty="0"/>
              <a:t>)</a:t>
            </a:r>
            <a:endParaRPr lang="sv-SE" b="1" dirty="0"/>
          </a:p>
          <a:p>
            <a:pPr lvl="1"/>
            <a:r>
              <a:rPr lang="sv-SE" dirty="0"/>
              <a:t>gam(</a:t>
            </a:r>
            <a:r>
              <a:rPr lang="sv-SE" dirty="0" err="1"/>
              <a:t>formula</a:t>
            </a:r>
            <a:r>
              <a:rPr lang="sv-SE" dirty="0"/>
              <a:t>, </a:t>
            </a:r>
            <a:r>
              <a:rPr lang="sv-SE" dirty="0" err="1"/>
              <a:t>family,data,select</a:t>
            </a:r>
            <a:r>
              <a:rPr lang="sv-SE" dirty="0"/>
              <a:t>, </a:t>
            </a:r>
            <a:r>
              <a:rPr lang="sv-SE" dirty="0" err="1"/>
              <a:t>method</a:t>
            </a:r>
            <a:r>
              <a:rPr lang="sv-SE" dirty="0"/>
              <a:t>)</a:t>
            </a:r>
          </a:p>
          <a:p>
            <a:pPr lvl="2"/>
            <a:r>
              <a:rPr lang="sv-SE" dirty="0" err="1"/>
              <a:t>Select</a:t>
            </a:r>
            <a:r>
              <a:rPr lang="sv-SE" dirty="0"/>
              <a:t> </a:t>
            </a:r>
            <a:r>
              <a:rPr lang="sv-SE" dirty="0" err="1"/>
              <a:t>allows</a:t>
            </a:r>
            <a:r>
              <a:rPr lang="sv-SE" dirty="0"/>
              <a:t> for term (</a:t>
            </a:r>
            <a:r>
              <a:rPr lang="sv-SE" dirty="0" err="1"/>
              <a:t>variable</a:t>
            </a:r>
            <a:r>
              <a:rPr lang="sv-SE" dirty="0"/>
              <a:t>) </a:t>
            </a:r>
            <a:r>
              <a:rPr lang="sv-SE" dirty="0" err="1"/>
              <a:t>selection</a:t>
            </a:r>
            <a:endParaRPr lang="sv-SE" dirty="0"/>
          </a:p>
          <a:p>
            <a:pPr lvl="1"/>
            <a:r>
              <a:rPr lang="sv-SE" dirty="0" err="1"/>
              <a:t>predict</a:t>
            </a:r>
            <a:r>
              <a:rPr lang="sv-SE" dirty="0"/>
              <a:t>(), </a:t>
            </a:r>
            <a:r>
              <a:rPr lang="sv-SE" dirty="0" err="1"/>
              <a:t>plot</a:t>
            </a:r>
            <a:r>
              <a:rPr lang="sv-SE" dirty="0"/>
              <a:t>(), </a:t>
            </a:r>
            <a:r>
              <a:rPr lang="sv-SE" dirty="0" err="1"/>
              <a:t>summary</a:t>
            </a:r>
            <a:r>
              <a:rPr lang="sv-SE" dirty="0"/>
              <a:t>()…</a:t>
            </a:r>
          </a:p>
          <a:p>
            <a:pPr lvl="1"/>
            <a:r>
              <a:rPr lang="sv-SE" dirty="0"/>
              <a:t>s(k, sp)</a:t>
            </a:r>
          </a:p>
          <a:p>
            <a:pPr lvl="2"/>
            <a:r>
              <a:rPr lang="sv-SE" dirty="0"/>
              <a:t>k </a:t>
            </a:r>
            <a:r>
              <a:rPr lang="sv-SE" dirty="0" err="1"/>
              <a:t>should</a:t>
            </a:r>
            <a:r>
              <a:rPr lang="sv-SE" dirty="0"/>
              <a:t> be the same as the </a:t>
            </a:r>
            <a:r>
              <a:rPr lang="sv-SE" dirty="0" err="1"/>
              <a:t>amount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b="1" dirty="0" err="1"/>
              <a:t>unique</a:t>
            </a:r>
            <a:r>
              <a:rPr lang="sv-SE" b="1" dirty="0"/>
              <a:t> </a:t>
            </a:r>
            <a:r>
              <a:rPr lang="sv-SE" b="1" dirty="0" err="1"/>
              <a:t>values</a:t>
            </a:r>
            <a:r>
              <a:rPr lang="sv-SE" b="1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 in </a:t>
            </a:r>
            <a:r>
              <a:rPr lang="sv-SE" b="1" dirty="0" err="1"/>
              <a:t>smoothing</a:t>
            </a:r>
            <a:r>
              <a:rPr lang="sv-SE" b="1" dirty="0"/>
              <a:t> </a:t>
            </a:r>
            <a:r>
              <a:rPr lang="sv-SE" b="1" dirty="0" err="1"/>
              <a:t>splines</a:t>
            </a:r>
            <a:endParaRPr lang="sv-SE" b="1" dirty="0"/>
          </a:p>
          <a:p>
            <a:pPr lvl="2"/>
            <a:r>
              <a:rPr lang="sv-SE" dirty="0"/>
              <a:t>sp -  </a:t>
            </a:r>
            <a:r>
              <a:rPr lang="sv-SE" dirty="0" err="1"/>
              <a:t>smoothing</a:t>
            </a:r>
            <a:r>
              <a:rPr lang="sv-SE" dirty="0"/>
              <a:t> </a:t>
            </a:r>
            <a:r>
              <a:rPr lang="sv-SE" dirty="0" err="1"/>
              <a:t>penalty</a:t>
            </a:r>
            <a:r>
              <a:rPr lang="sv-SE" dirty="0"/>
              <a:t>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8CA0-22CD-4D45-A3CB-BF4CAB30A6E4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4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R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77554" y="2420888"/>
            <a:ext cx="61266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mgcv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akima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plotly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river=read.csv2("Rhine.csv")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res=gam(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TotN_conc~Year+Month+s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Year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k=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river$Year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)))+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s(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k=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unique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))), data=river)</a:t>
            </a:r>
          </a:p>
          <a:p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s=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interp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river$Year,river$Month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fitted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(res))</a:t>
            </a:r>
          </a:p>
          <a:p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print(res)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summary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(res)</a:t>
            </a: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res$sp</a:t>
            </a:r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plot_ly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(x=~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s$x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y=~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s$y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z=~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s$z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sv-S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surface</a:t>
            </a:r>
            <a:r>
              <a:rPr lang="sv-SE" sz="14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sv-S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2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4FA6C2D-2459-4195-9755-56198A55B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E696BA1-1902-4A84-9E7F-99276CCE1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D7885FD-89C2-41F4-B24E-5C5417EC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6A1CEA6-E677-4E7F-AF25-58D134B2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Bildobjekt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E21FBFD8-57DD-4BFB-A4E3-D44A5CBCB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64" y="2211774"/>
            <a:ext cx="4589865" cy="295062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D0569C4-E931-486F-AD2C-F0CC37BFE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87" y="2478406"/>
            <a:ext cx="3537459" cy="2274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049AAAC3-9543-4CAB-84CF-39DEC5174C5C}"/>
                  </a:ext>
                </a:extLst>
              </p:cNvPr>
              <p:cNvSpPr txBox="1"/>
              <p:nvPr/>
            </p:nvSpPr>
            <p:spPr>
              <a:xfrm>
                <a:off x="1540024" y="2184430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sv-SE" dirty="0"/>
                  <a:t> by CV</a:t>
                </a:r>
              </a:p>
            </p:txBody>
          </p:sp>
        </mc:Choice>
        <mc:Fallback>
          <p:sp>
            <p:nvSpPr>
              <p:cNvPr id="8" name="textruta 7">
                <a:extLst>
                  <a:ext uri="{FF2B5EF4-FFF2-40B4-BE49-F238E27FC236}">
                    <a16:creationId xmlns:a16="http://schemas.microsoft.com/office/drawing/2014/main" id="{049AAAC3-9543-4CAB-84CF-39DEC5174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24" y="2184430"/>
                <a:ext cx="1584176" cy="461665"/>
              </a:xfrm>
              <a:prstGeom prst="rect">
                <a:avLst/>
              </a:prstGeom>
              <a:blipFill>
                <a:blip r:embed="rId4"/>
                <a:stretch>
                  <a:fillRect l="-1154" t="-9211" b="-302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29C1D90-EEB2-4145-8305-7F4125B35D8C}"/>
                  </a:ext>
                </a:extLst>
              </p:cNvPr>
              <p:cNvSpPr txBox="1"/>
              <p:nvPr/>
            </p:nvSpPr>
            <p:spPr>
              <a:xfrm>
                <a:off x="6372200" y="2211774"/>
                <a:ext cx="15841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sv-SE" dirty="0"/>
                  <a:t> =1</a:t>
                </a:r>
              </a:p>
            </p:txBody>
          </p:sp>
        </mc:Choice>
        <mc:Fallback>
          <p:sp>
            <p:nvSpPr>
              <p:cNvPr id="9" name="textruta 8">
                <a:extLst>
                  <a:ext uri="{FF2B5EF4-FFF2-40B4-BE49-F238E27FC236}">
                    <a16:creationId xmlns:a16="http://schemas.microsoft.com/office/drawing/2014/main" id="{C29C1D90-EEB2-4145-8305-7F4125B35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2211774"/>
                <a:ext cx="1584176" cy="461665"/>
              </a:xfrm>
              <a:prstGeom prst="rect">
                <a:avLst/>
              </a:prstGeom>
              <a:blipFill>
                <a:blip r:embed="rId5"/>
                <a:stretch>
                  <a:fillRect l="-1154" t="-9211" b="-3026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Bildobjekt 9">
            <a:extLst>
              <a:ext uri="{FF2B5EF4-FFF2-40B4-BE49-F238E27FC236}">
                <a16:creationId xmlns:a16="http://schemas.microsoft.com/office/drawing/2014/main" id="{D6D5EBEA-E741-4A5C-BEF1-FB294F49A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5831159"/>
            <a:ext cx="28860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3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DCBA13BB-2A95-4838-973E-C1BD5FD5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9917"/>
            <a:ext cx="6429151" cy="467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99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Generalized</a:t>
            </a:r>
            <a:r>
              <a:rPr lang="sv-SE" dirty="0"/>
              <a:t> </a:t>
            </a:r>
            <a:r>
              <a:rPr lang="sv-SE" dirty="0" err="1"/>
              <a:t>additive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Seeing</a:t>
            </a:r>
            <a:r>
              <a:rPr lang="sv-SE" dirty="0"/>
              <a:t> trend and </a:t>
            </a:r>
            <a:r>
              <a:rPr lang="sv-SE" dirty="0" err="1"/>
              <a:t>seasonal</a:t>
            </a:r>
            <a:r>
              <a:rPr lang="sv-SE" dirty="0"/>
              <a:t> </a:t>
            </a:r>
            <a:r>
              <a:rPr lang="sv-SE" dirty="0" err="1"/>
              <a:t>pattern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732A99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8D69-183D-4220-8DD7-170C59A1F5B8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2123728" y="2276872"/>
            <a:ext cx="1401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/>
              <a:t>plot</a:t>
            </a:r>
            <a:r>
              <a:rPr lang="sv-SE" dirty="0"/>
              <a:t>(res)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040476E5-7852-439B-B378-95F17C41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38" y="2816483"/>
            <a:ext cx="3736123" cy="353986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7C81618-3C82-4AB8-961E-F6CB8AAB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149" y="2793236"/>
            <a:ext cx="3819048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Ambient </a:t>
            </a:r>
            <a:r>
              <a:rPr lang="sv-SE" dirty="0" err="1"/>
              <a:t>Assisted</a:t>
            </a:r>
            <a:r>
              <a:rPr lang="sv-SE" dirty="0"/>
              <a:t> </a:t>
            </a:r>
            <a:r>
              <a:rPr lang="sv-SE" dirty="0" err="1"/>
              <a:t>Living</a:t>
            </a:r>
            <a:endParaRPr lang="sv-SE" dirty="0"/>
          </a:p>
          <a:p>
            <a:pPr lvl="1"/>
            <a:r>
              <a:rPr lang="sv-SE" dirty="0" err="1"/>
              <a:t>Person’s</a:t>
            </a:r>
            <a:r>
              <a:rPr lang="sv-SE" dirty="0"/>
              <a:t> </a:t>
            </a:r>
            <a:r>
              <a:rPr lang="sv-SE" dirty="0" err="1"/>
              <a:t>movement</a:t>
            </a:r>
            <a:r>
              <a:rPr lang="sv-SE" dirty="0"/>
              <a:t> is </a:t>
            </a:r>
            <a:r>
              <a:rPr lang="sv-SE" dirty="0" err="1"/>
              <a:t>detected</a:t>
            </a:r>
            <a:r>
              <a:rPr lang="sv-SE" dirty="0"/>
              <a:t> by Radio Signal </a:t>
            </a:r>
            <a:r>
              <a:rPr lang="sv-SE" dirty="0" err="1"/>
              <a:t>Strength</a:t>
            </a:r>
            <a:r>
              <a:rPr lang="sv-SE" dirty="0"/>
              <a:t> (RSS) </a:t>
            </a:r>
            <a:r>
              <a:rPr lang="sv-SE" dirty="0" err="1"/>
              <a:t>measurements</a:t>
            </a:r>
            <a:r>
              <a:rPr lang="sv-SE" dirty="0" err="1">
                <a:sym typeface="Wingdings" panose="05000000000000000000" pitchFamily="2" charset="2"/>
              </a:rPr>
              <a:t>how</a:t>
            </a:r>
            <a:r>
              <a:rPr lang="sv-SE" dirty="0">
                <a:sym typeface="Wingdings" panose="05000000000000000000" pitchFamily="2" charset="2"/>
              </a:rPr>
              <a:t> to  </a:t>
            </a:r>
            <a:r>
              <a:rPr lang="sv-SE" dirty="0" err="1">
                <a:sym typeface="Wingdings" panose="05000000000000000000" pitchFamily="2" charset="2"/>
              </a:rPr>
              <a:t>remove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noise</a:t>
            </a:r>
            <a:r>
              <a:rPr lang="sv-SE" dirty="0">
                <a:sym typeface="Wingdings" panose="05000000000000000000" pitchFamily="2" charset="2"/>
              </a:rPr>
              <a:t>?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40968"/>
            <a:ext cx="5031033" cy="34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0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Attempt</a:t>
            </a:r>
            <a:r>
              <a:rPr lang="sv-SE" dirty="0"/>
              <a:t> 1: 5th </a:t>
            </a:r>
            <a:r>
              <a:rPr lang="sv-SE" dirty="0" err="1"/>
              <a:t>degree</a:t>
            </a:r>
            <a:r>
              <a:rPr lang="sv-SE" dirty="0"/>
              <a:t> </a:t>
            </a:r>
            <a:r>
              <a:rPr lang="sv-SE" dirty="0" err="1"/>
              <a:t>polynomial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50" y="2249571"/>
            <a:ext cx="4593700" cy="3227219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1259632" y="5644064"/>
            <a:ext cx="6873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Model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underfits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dataneed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more</a:t>
            </a:r>
            <a:r>
              <a:rPr lang="sv-SE" dirty="0">
                <a:solidFill>
                  <a:srgbClr val="FF0000"/>
                </a:solidFill>
                <a:sym typeface="Wingdings" panose="05000000000000000000" pitchFamily="2" charset="2"/>
              </a:rPr>
              <a:t> flexible </a:t>
            </a:r>
            <a:r>
              <a:rPr lang="sv-SE" dirty="0" err="1">
                <a:solidFill>
                  <a:srgbClr val="FF0000"/>
                </a:solidFill>
                <a:sym typeface="Wingdings" panose="05000000000000000000" pitchFamily="2" charset="2"/>
              </a:rPr>
              <a:t>models</a:t>
            </a:r>
            <a:endParaRPr lang="sv-S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59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Moving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simple </a:t>
            </a:r>
            <a:r>
              <a:rPr lang="sv-SE" dirty="0" err="1"/>
              <a:t>models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Using</a:t>
            </a:r>
            <a:r>
              <a:rPr lang="sv-SE" dirty="0"/>
              <a:t>  </a:t>
            </a:r>
            <a:r>
              <a:rPr lang="sv-SE" dirty="0" err="1"/>
              <a:t>smoothing</a:t>
            </a:r>
            <a:r>
              <a:rPr lang="sv-SE" dirty="0"/>
              <a:t> </a:t>
            </a:r>
            <a:r>
              <a:rPr lang="sv-SE" dirty="0" err="1"/>
              <a:t>splines</a:t>
            </a:r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125266"/>
            <a:ext cx="5257143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3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Basis </a:t>
            </a:r>
            <a:r>
              <a:rPr lang="sv-SE" dirty="0" err="1"/>
              <a:t>function</a:t>
            </a:r>
            <a:r>
              <a:rPr lang="sv-SE" dirty="0"/>
              <a:t> expansion</a:t>
            </a:r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732A99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504B6D-422C-45A8-9058-026A03CFF50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"/>
              <p:cNvSpPr txBox="1"/>
              <p:nvPr/>
            </p:nvSpPr>
            <p:spPr>
              <a:xfrm>
                <a:off x="899592" y="2133036"/>
                <a:ext cx="6840760" cy="3794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sv-SE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r>
                  <a:rPr lang="sv-SE" dirty="0"/>
                  <a:t>If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/>
                      </a:rPr>
                      <m:t>𝑦</m:t>
                    </m:r>
                    <m:r>
                      <a:rPr lang="sv-SE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v-SE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sv-SE" b="0" i="1" smtClean="0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sv-SE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sv-SE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sv-S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sv-SE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sv-SE" b="0" i="1" smtClean="0">
                        <a:latin typeface="Cambria Math"/>
                      </a:rPr>
                      <m:t>+</m:t>
                    </m:r>
                    <m:r>
                      <a:rPr lang="sv-SE" b="0" i="1" smtClean="0">
                        <a:latin typeface="Cambria Math"/>
                      </a:rPr>
                      <m:t>𝜖</m:t>
                    </m:r>
                    <m:r>
                      <a:rPr lang="sv-SE" b="0" i="1" smtClean="0">
                        <a:latin typeface="Cambria Math"/>
                      </a:rPr>
                      <m:t>, </m:t>
                    </m:r>
                  </m:oMath>
                </a14:m>
                <a:endParaRPr lang="sv-SE" dirty="0"/>
              </a:p>
              <a:p>
                <a:endParaRPr lang="sv-SE" dirty="0"/>
              </a:p>
              <a:p>
                <a:r>
                  <a:rPr lang="sv-SE" dirty="0" err="1"/>
                  <a:t>Model</a:t>
                </a:r>
                <a:r>
                  <a:rPr lang="sv-SE" dirty="0"/>
                  <a:t> </a:t>
                </a:r>
                <a:r>
                  <a:rPr lang="sv-SE" dirty="0" err="1"/>
                  <a:t>becomes</a:t>
                </a:r>
                <a:r>
                  <a:rPr lang="sv-SE" dirty="0"/>
                  <a:t> </a:t>
                </a:r>
                <a:r>
                  <a:rPr lang="sv-SE" dirty="0" err="1"/>
                  <a:t>linear</a:t>
                </a:r>
                <a:r>
                  <a:rPr lang="sv-SE" dirty="0"/>
                  <a:t> </a:t>
                </a:r>
                <a:r>
                  <a:rPr lang="sv-SE" dirty="0" err="1"/>
                  <a:t>if</a:t>
                </a:r>
                <a:r>
                  <a:rPr lang="sv-SE" dirty="0"/>
                  <a:t> </a:t>
                </a:r>
                <a:r>
                  <a:rPr lang="sv-SE" dirty="0" err="1"/>
                  <a:t>to</a:t>
                </a:r>
                <a:r>
                  <a:rPr lang="sv-SE" dirty="0"/>
                  <a:t> </a:t>
                </a:r>
                <a:r>
                  <a:rPr lang="sv-SE" dirty="0" err="1"/>
                  <a:t>recompute</a:t>
                </a:r>
                <a:r>
                  <a:rPr lang="sv-SE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)=</m:t>
                      </m:r>
                      <m:sSubSup>
                        <m:sSub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sv-SE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sv-S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sv-S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sv-S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v-S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sv-S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sv-SE" i="1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v-SE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sv-S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sv-S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sv-S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sv-S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sv-SE" b="0" dirty="0"/>
              </a:p>
              <a:p>
                <a:endParaRPr lang="sv-SE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sv-SE" dirty="0">
                    <a:solidFill>
                      <a:srgbClr val="007A37"/>
                    </a:solidFill>
                  </a:rPr>
                  <a:t>Any </a:t>
                </a:r>
                <a:r>
                  <a:rPr lang="sv-SE" dirty="0" err="1">
                    <a:solidFill>
                      <a:srgbClr val="007A37"/>
                    </a:solidFill>
                  </a:rPr>
                  <a:t>model</a:t>
                </a:r>
                <a:r>
                  <a:rPr lang="sv-SE" dirty="0">
                    <a:solidFill>
                      <a:srgbClr val="007A37"/>
                    </a:solidFill>
                  </a:rPr>
                  <a:t> </a:t>
                </a:r>
                <a:r>
                  <a:rPr lang="sv-SE" dirty="0" err="1">
                    <a:solidFill>
                      <a:srgbClr val="007A37"/>
                    </a:solidFill>
                  </a:rPr>
                  <a:t>of</a:t>
                </a:r>
                <a:r>
                  <a:rPr lang="sv-SE" dirty="0">
                    <a:solidFill>
                      <a:srgbClr val="007A37"/>
                    </a:solidFill>
                  </a:rPr>
                  <a:t> the </a:t>
                </a:r>
                <a:r>
                  <a:rPr lang="sv-SE" dirty="0" err="1">
                    <a:solidFill>
                      <a:srgbClr val="007A37"/>
                    </a:solidFill>
                  </a:rPr>
                  <a:t>type</a:t>
                </a:r>
                <a:r>
                  <a:rPr lang="sv-SE" dirty="0">
                    <a:solidFill>
                      <a:srgbClr val="007A3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v-SE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𝐸𝑦</m:t>
                    </m:r>
                    <m:r>
                      <a:rPr lang="sv-SE" b="0" i="1" smtClean="0">
                        <a:solidFill>
                          <a:srgbClr val="007A3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sv-SE" b="0" i="1" smtClean="0">
                                <a:solidFill>
                                  <a:srgbClr val="007A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b="1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sv-SE" b="0" i="1" smtClean="0">
                            <a:solidFill>
                              <a:srgbClr val="007A37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nary>
                  </m:oMath>
                </a14:m>
                <a:r>
                  <a:rPr lang="sv-SE" b="0" dirty="0" err="1">
                    <a:solidFill>
                      <a:srgbClr val="007A37"/>
                    </a:solidFill>
                  </a:rPr>
                  <a:t>can</a:t>
                </a:r>
                <a:r>
                  <a:rPr lang="sv-SE" b="0" dirty="0">
                    <a:solidFill>
                      <a:srgbClr val="007A37"/>
                    </a:solidFill>
                  </a:rPr>
                  <a:t> be fit by </a:t>
                </a:r>
                <a:r>
                  <a:rPr lang="sv-SE" b="0" dirty="0" err="1">
                    <a:solidFill>
                      <a:srgbClr val="007A37"/>
                    </a:solidFill>
                  </a:rPr>
                  <a:t>linear</a:t>
                </a:r>
                <a:r>
                  <a:rPr lang="sv-SE" b="0" dirty="0">
                    <a:solidFill>
                      <a:srgbClr val="007A37"/>
                    </a:solidFill>
                  </a:rPr>
                  <a:t> regression!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6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33036"/>
                <a:ext cx="6840760" cy="3794565"/>
              </a:xfrm>
              <a:prstGeom prst="rect">
                <a:avLst/>
              </a:prstGeom>
              <a:blipFill>
                <a:blip r:embed="rId2"/>
                <a:stretch>
                  <a:fillRect l="-1426" t="-1125" r="-535" b="-3859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691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eaLnBrk="1" hangingPunct="1"/>
            <a:r>
              <a:rPr lang="sv-SE" sz="3600" dirty="0" err="1"/>
              <a:t>Constructing</a:t>
            </a:r>
            <a:r>
              <a:rPr lang="sv-SE" sz="3600" dirty="0"/>
              <a:t> a </a:t>
            </a:r>
            <a:r>
              <a:rPr lang="sv-SE" sz="3600" dirty="0" err="1"/>
              <a:t>piecewise</a:t>
            </a:r>
            <a:r>
              <a:rPr lang="sv-SE" sz="3600" dirty="0"/>
              <a:t> </a:t>
            </a:r>
            <a:r>
              <a:rPr lang="sv-SE" sz="3600" dirty="0" err="1"/>
              <a:t>linear</a:t>
            </a:r>
            <a:r>
              <a:rPr lang="sv-SE" sz="3600" dirty="0"/>
              <a:t> </a:t>
            </a:r>
            <a:r>
              <a:rPr lang="sv-SE" sz="3600" dirty="0" err="1"/>
              <a:t>function</a:t>
            </a:r>
            <a:endParaRPr lang="ru-RU" sz="3600" dirty="0"/>
          </a:p>
        </p:txBody>
      </p:sp>
      <p:sp>
        <p:nvSpPr>
          <p:cNvPr id="512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628799"/>
            <a:ext cx="8713093" cy="4679925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sv-SE" dirty="0" err="1">
                <a:solidFill>
                  <a:srgbClr val="7F3203"/>
                </a:solidFill>
              </a:rPr>
              <a:t>Method</a:t>
            </a:r>
            <a:r>
              <a:rPr lang="sv-SE" dirty="0">
                <a:solidFill>
                  <a:srgbClr val="7F3203"/>
                </a:solidFill>
              </a:rPr>
              <a:t> A</a:t>
            </a:r>
            <a:r>
              <a:rPr lang="sv-SE" dirty="0"/>
              <a:t>. </a:t>
            </a:r>
            <a:r>
              <a:rPr lang="sv-SE" dirty="0" err="1"/>
              <a:t>Introduce</a:t>
            </a:r>
            <a:r>
              <a:rPr lang="sv-SE" dirty="0"/>
              <a:t> </a:t>
            </a:r>
            <a:r>
              <a:rPr lang="sv-SE" dirty="0" err="1"/>
              <a:t>linear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on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interval</a:t>
            </a:r>
            <a:r>
              <a:rPr lang="sv-SE" dirty="0"/>
              <a:t> and a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constraints</a:t>
            </a:r>
            <a:endParaRPr lang="sv-SE" dirty="0"/>
          </a:p>
          <a:p>
            <a:pPr eaLnBrk="1" hangingPunct="1">
              <a:buFontTx/>
              <a:buNone/>
            </a:pPr>
            <a:endParaRPr lang="sv-SE" dirty="0"/>
          </a:p>
          <a:p>
            <a:pPr eaLnBrk="1" hangingPunct="1">
              <a:buFontTx/>
              <a:buNone/>
            </a:pPr>
            <a:r>
              <a:rPr lang="sv-SE" dirty="0"/>
              <a:t>(4 </a:t>
            </a:r>
            <a:r>
              <a:rPr lang="sv-SE" dirty="0" err="1"/>
              <a:t>free</a:t>
            </a:r>
            <a:r>
              <a:rPr lang="sv-SE" dirty="0"/>
              <a:t> parameters)													</a:t>
            </a:r>
            <a:r>
              <a:rPr lang="sv-SE" dirty="0" err="1"/>
              <a:t>lower</a:t>
            </a:r>
            <a:r>
              <a:rPr lang="sv-SE" dirty="0"/>
              <a:t> </a:t>
            </a:r>
            <a:r>
              <a:rPr lang="sv-SE" dirty="0" err="1"/>
              <a:t>left</a:t>
            </a:r>
            <a:endParaRPr lang="sv-SE" dirty="0"/>
          </a:p>
          <a:p>
            <a:pPr eaLnBrk="1" hangingPunct="1">
              <a:buFontTx/>
              <a:buNone/>
            </a:pPr>
            <a:endParaRPr lang="sv-SE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r>
              <a:rPr lang="sv-SE" dirty="0" err="1">
                <a:solidFill>
                  <a:srgbClr val="7F3203"/>
                </a:solidFill>
              </a:rPr>
              <a:t>Method</a:t>
            </a:r>
            <a:r>
              <a:rPr lang="sv-SE" dirty="0">
                <a:solidFill>
                  <a:srgbClr val="7F3203"/>
                </a:solidFill>
              </a:rPr>
              <a:t> B</a:t>
            </a:r>
            <a:r>
              <a:rPr lang="sv-SE" dirty="0"/>
              <a:t>. </a:t>
            </a:r>
            <a:r>
              <a:rPr lang="sv-SE" dirty="0" err="1"/>
              <a:t>Use</a:t>
            </a:r>
            <a:r>
              <a:rPr lang="sv-SE" dirty="0"/>
              <a:t> a basis expansion (4 </a:t>
            </a:r>
            <a:r>
              <a:rPr lang="sv-SE" dirty="0" err="1"/>
              <a:t>free</a:t>
            </a:r>
            <a:r>
              <a:rPr lang="sv-SE" dirty="0"/>
              <a:t> parameters)</a:t>
            </a:r>
          </a:p>
          <a:p>
            <a:pPr eaLnBrk="1" hangingPunct="1">
              <a:buFontTx/>
              <a:buNone/>
            </a:pPr>
            <a:endParaRPr lang="sv-SE" dirty="0"/>
          </a:p>
          <a:p>
            <a:pPr eaLnBrk="1" hangingPunct="1">
              <a:buFontTx/>
              <a:buNone/>
            </a:pPr>
            <a:r>
              <a:rPr lang="sv-SE" dirty="0" err="1">
                <a:solidFill>
                  <a:srgbClr val="C00000"/>
                </a:solidFill>
              </a:rPr>
              <a:t>Theorem</a:t>
            </a:r>
            <a:r>
              <a:rPr lang="sv-SE" dirty="0"/>
              <a:t>. The </a:t>
            </a:r>
            <a:r>
              <a:rPr lang="sv-SE" dirty="0" err="1"/>
              <a:t>two</a:t>
            </a:r>
            <a:r>
              <a:rPr lang="sv-SE" dirty="0"/>
              <a:t> </a:t>
            </a:r>
            <a:r>
              <a:rPr lang="sv-SE" dirty="0" err="1"/>
              <a:t>methods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equivalent</a:t>
            </a:r>
            <a:r>
              <a:rPr lang="sv-SE" dirty="0"/>
              <a:t>.</a:t>
            </a:r>
            <a:endParaRPr lang="ru-RU" dirty="0"/>
          </a:p>
        </p:txBody>
      </p:sp>
      <p:sp>
        <p:nvSpPr>
          <p:cNvPr id="512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512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952E50-3E9E-4C36-ABC7-DECDF64B5A7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128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237067"/>
              </p:ext>
            </p:extLst>
          </p:nvPr>
        </p:nvGraphicFramePr>
        <p:xfrm>
          <a:off x="3419872" y="2564904"/>
          <a:ext cx="1676400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Формула" r:id="rId3" imgW="1066800" imgH="1193800" progId="Equation.3">
                  <p:embed/>
                </p:oleObj>
              </mc:Choice>
              <mc:Fallback>
                <p:oleObj name="Формула" r:id="rId3" imgW="1066800" imgH="119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564904"/>
                        <a:ext cx="1676400" cy="187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512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74844"/>
              </p:ext>
            </p:extLst>
          </p:nvPr>
        </p:nvGraphicFramePr>
        <p:xfrm>
          <a:off x="1834356" y="5229200"/>
          <a:ext cx="532923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Формула" r:id="rId5" imgW="3683000" imgH="228600" progId="Equation.3">
                  <p:embed/>
                </p:oleObj>
              </mc:Choice>
              <mc:Fallback>
                <p:oleObj name="Формула" r:id="rId5" imgW="36830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356" y="5229200"/>
                        <a:ext cx="5329238" cy="331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30" name="Picture 10" descr="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2106042"/>
            <a:ext cx="3024188" cy="25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GB"/>
              <a:t>Splines</a:t>
            </a:r>
            <a:endParaRPr lang="ru-RU"/>
          </a:p>
        </p:txBody>
      </p:sp>
      <p:sp>
        <p:nvSpPr>
          <p:cNvPr id="61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A piecewise polynomial is called an </a:t>
            </a:r>
            <a:r>
              <a:rPr lang="en-GB" sz="2000" b="1" dirty="0">
                <a:solidFill>
                  <a:srgbClr val="0000FF"/>
                </a:solidFill>
              </a:rPr>
              <a:t>order-M</a:t>
            </a:r>
            <a:r>
              <a:rPr lang="en-GB" sz="2000" i="1" dirty="0">
                <a:solidFill>
                  <a:srgbClr val="7F3203"/>
                </a:solidFill>
              </a:rPr>
              <a:t> </a:t>
            </a:r>
            <a:r>
              <a:rPr lang="en-GB" sz="2000" dirty="0"/>
              <a:t>(or degree </a:t>
            </a:r>
            <a:r>
              <a:rPr lang="en-GB" sz="2000" i="1" dirty="0"/>
              <a:t>M</a:t>
            </a:r>
            <a:r>
              <a:rPr lang="en-GB" sz="2000" dirty="0"/>
              <a:t>-1)</a:t>
            </a:r>
            <a:r>
              <a:rPr lang="en-GB" sz="2000" i="1" dirty="0">
                <a:solidFill>
                  <a:srgbClr val="7F3203"/>
                </a:solidFill>
              </a:rPr>
              <a:t> </a:t>
            </a:r>
            <a:r>
              <a:rPr lang="en-GB" sz="2000" b="1" dirty="0">
                <a:solidFill>
                  <a:srgbClr val="0000FF"/>
                </a:solidFill>
              </a:rPr>
              <a:t>spline</a:t>
            </a:r>
            <a:r>
              <a:rPr lang="en-GB" sz="2000" dirty="0"/>
              <a:t> if it is continuous and has continuous derivatives up to order </a:t>
            </a:r>
            <a:r>
              <a:rPr lang="en-GB" sz="2000" i="1" dirty="0"/>
              <a:t>M</a:t>
            </a:r>
            <a:r>
              <a:rPr lang="en-GB" sz="2000" dirty="0"/>
              <a:t>-2 at the knots.</a:t>
            </a:r>
          </a:p>
          <a:p>
            <a:r>
              <a:rPr lang="en-GB" sz="2000" dirty="0">
                <a:solidFill>
                  <a:srgbClr val="0070C0"/>
                </a:solidFill>
              </a:rPr>
              <a:t>Equivalent</a:t>
            </a:r>
            <a:r>
              <a:rPr lang="en-GB" sz="2000" dirty="0"/>
              <a:t>: An order-</a:t>
            </a:r>
            <a:r>
              <a:rPr lang="en-GB" sz="2000" i="1" dirty="0"/>
              <a:t>M</a:t>
            </a:r>
            <a:r>
              <a:rPr lang="en-GB" sz="2000" dirty="0"/>
              <a:t> spline with </a:t>
            </a:r>
            <a:r>
              <a:rPr lang="en-US" sz="2000" i="1" dirty="0"/>
              <a:t>K</a:t>
            </a:r>
            <a:r>
              <a:rPr lang="en-US" sz="2000" dirty="0"/>
              <a:t> </a:t>
            </a:r>
            <a:r>
              <a:rPr lang="sv-SE" sz="2000" dirty="0"/>
              <a:t>knots:</a:t>
            </a:r>
            <a:endParaRPr lang="en-GB" sz="2000" dirty="0"/>
          </a:p>
          <a:p>
            <a:pPr eaLnBrk="1" hangingPunct="1">
              <a:buFontTx/>
              <a:buNone/>
            </a:pPr>
            <a:endParaRPr lang="en-US" sz="2000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en-US" sz="2000" b="1" dirty="0">
              <a:solidFill>
                <a:srgbClr val="7F3203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/>
              <a:t>An order-4 (degree-3) spline is called a </a:t>
            </a:r>
            <a:r>
              <a:rPr lang="en-US" sz="2000" b="1" dirty="0">
                <a:solidFill>
                  <a:srgbClr val="0000FF"/>
                </a:solidFill>
              </a:rPr>
              <a:t>cubic spline</a:t>
            </a:r>
          </a:p>
          <a:p>
            <a:pPr>
              <a:buNone/>
            </a:pPr>
            <a:r>
              <a:rPr lang="en-US" sz="2000" i="1" dirty="0"/>
              <a:t> </a:t>
            </a:r>
            <a:endParaRPr lang="en-US" sz="2000" dirty="0"/>
          </a:p>
          <a:p>
            <a:pPr eaLnBrk="1" hangingPunct="1">
              <a:buFontTx/>
              <a:buNone/>
            </a:pPr>
            <a:r>
              <a:rPr lang="en-US" sz="2000" dirty="0"/>
              <a:t>In cubic splines, knot discontinuity is not visible</a:t>
            </a:r>
            <a:endParaRPr lang="en-US" sz="2000" dirty="0">
              <a:solidFill>
                <a:srgbClr val="7F3203"/>
              </a:solidFill>
            </a:endParaRPr>
          </a:p>
          <a:p>
            <a:pPr eaLnBrk="1" hangingPunct="1">
              <a:buFontTx/>
              <a:buNone/>
            </a:pPr>
            <a:endParaRPr lang="ru-RU" sz="2000" b="1" i="1" dirty="0">
              <a:solidFill>
                <a:srgbClr val="7F3203"/>
              </a:solidFill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E84E33-3024-4C8C-9F37-86D3FA1346A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516587"/>
              </p:ext>
            </p:extLst>
          </p:nvPr>
        </p:nvGraphicFramePr>
        <p:xfrm>
          <a:off x="1547664" y="2890963"/>
          <a:ext cx="39782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3" imgW="2158920" imgH="533160" progId="Equation.3">
                  <p:embed/>
                </p:oleObj>
              </mc:Choice>
              <mc:Fallback>
                <p:oleObj name="Equation" r:id="rId3" imgW="2158920" imgH="5331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890963"/>
                        <a:ext cx="3978275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2" name="Picture 6" descr="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457714"/>
            <a:ext cx="2590800" cy="2277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/>
              <a:t>Natural cubic spline</a:t>
            </a:r>
            <a:endParaRPr lang="ru-RU"/>
          </a:p>
        </p:txBody>
      </p:sp>
      <p:sp>
        <p:nvSpPr>
          <p:cNvPr id="71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cubic spline </a:t>
            </a:r>
            <a:r>
              <a:rPr lang="en-GB" i="1" dirty="0">
                <a:latin typeface="Times New Roman" pitchFamily="18" charset="0"/>
              </a:rPr>
              <a:t>f</a:t>
            </a:r>
            <a:r>
              <a:rPr lang="en-GB" dirty="0"/>
              <a:t> is called </a:t>
            </a:r>
            <a:r>
              <a:rPr lang="en-GB" b="1" dirty="0">
                <a:solidFill>
                  <a:srgbClr val="0000FF"/>
                </a:solidFill>
              </a:rPr>
              <a:t>natural cubic spline</a:t>
            </a:r>
            <a:r>
              <a:rPr lang="en-GB" dirty="0"/>
              <a:t> if its 2</a:t>
            </a:r>
            <a:r>
              <a:rPr lang="en-GB" baseline="30000" dirty="0"/>
              <a:t>nd</a:t>
            </a:r>
            <a:r>
              <a:rPr lang="en-GB" dirty="0"/>
              <a:t> and 3</a:t>
            </a:r>
            <a:r>
              <a:rPr lang="en-GB" baseline="30000" dirty="0"/>
              <a:t>rd</a:t>
            </a:r>
            <a:r>
              <a:rPr lang="en-GB" dirty="0"/>
              <a:t> derivatives are zero at </a:t>
            </a:r>
            <a:r>
              <a:rPr lang="en-GB" i="1" dirty="0">
                <a:latin typeface="Times New Roman" pitchFamily="18" charset="0"/>
              </a:rPr>
              <a:t>a</a:t>
            </a:r>
            <a:r>
              <a:rPr lang="en-GB" dirty="0"/>
              <a:t> and </a:t>
            </a:r>
            <a:r>
              <a:rPr lang="en-GB" i="1" dirty="0">
                <a:latin typeface="Times New Roman" pitchFamily="18" charset="0"/>
              </a:rPr>
              <a:t>b</a:t>
            </a:r>
          </a:p>
          <a:p>
            <a:pPr eaLnBrk="1" hangingPunct="1">
              <a:buFontTx/>
              <a:buNone/>
            </a:pPr>
            <a:r>
              <a:rPr lang="en-GB" dirty="0">
                <a:solidFill>
                  <a:srgbClr val="C00000"/>
                </a:solidFill>
              </a:rPr>
              <a:t>Note</a:t>
            </a:r>
            <a:r>
              <a:rPr lang="en-GB" dirty="0"/>
              <a:t>  that </a:t>
            </a:r>
            <a:r>
              <a:rPr lang="en-GB" i="1" dirty="0">
                <a:latin typeface="Times New Roman" pitchFamily="18" charset="0"/>
              </a:rPr>
              <a:t>f</a:t>
            </a:r>
            <a:r>
              <a:rPr lang="en-GB" dirty="0"/>
              <a:t> is linear on extreme intervals</a:t>
            </a:r>
          </a:p>
          <a:p>
            <a:pPr eaLnBrk="1" hangingPunct="1">
              <a:buFontTx/>
              <a:buNone/>
            </a:pPr>
            <a:endParaRPr lang="en-GB" dirty="0"/>
          </a:p>
          <a:p>
            <a:pPr eaLnBrk="1" hangingPunct="1">
              <a:buFontTx/>
              <a:buNone/>
            </a:pPr>
            <a:r>
              <a:rPr lang="en-US" dirty="0"/>
              <a:t>Basis functions of natural cubic splines</a:t>
            </a:r>
          </a:p>
          <a:p>
            <a:pPr eaLnBrk="1" hangingPunct="1">
              <a:buFontTx/>
              <a:buNone/>
            </a:pPr>
            <a:endParaRPr lang="ru-RU" dirty="0"/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732A99</a:t>
            </a: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2A11D7-619E-4A7F-B0D4-0CC034006A6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sv-SE"/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663683"/>
              </p:ext>
            </p:extLst>
          </p:nvPr>
        </p:nvGraphicFramePr>
        <p:xfrm>
          <a:off x="755576" y="4221088"/>
          <a:ext cx="713740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Equation" r:id="rId3" imgW="4051080" imgH="939600" progId="Equation.3">
                  <p:embed/>
                </p:oleObj>
              </mc:Choice>
              <mc:Fallback>
                <p:oleObj name="Equation" r:id="rId3" imgW="4051080" imgH="93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221088"/>
                        <a:ext cx="7137400" cy="166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0139FD588BE54283917262912FC268" ma:contentTypeVersion="6" ma:contentTypeDescription="Create a new document." ma:contentTypeScope="" ma:versionID="c529fd89aed1bf49d735ec888ef25acc">
  <xsd:schema xmlns:xsd="http://www.w3.org/2001/XMLSchema" xmlns:xs="http://www.w3.org/2001/XMLSchema" xmlns:p="http://schemas.microsoft.com/office/2006/metadata/properties" xmlns:ns1="http://schemas.microsoft.com/sharepoint/v3" xmlns:ns2="108a5a92-ae9d-4381-85f3-3c746b140ccd" xmlns:ns3="8a43ac29-7517-4eef-8263-50e5e3d65f27" targetNamespace="http://schemas.microsoft.com/office/2006/metadata/properties" ma:root="true" ma:fieldsID="f4d50ce08891c13905be8b06bca1bcba" ns1:_="" ns2:_="" ns3:_="">
    <xsd:import namespace="http://schemas.microsoft.com/sharepoint/v3"/>
    <xsd:import namespace="108a5a92-ae9d-4381-85f3-3c746b140ccd"/>
    <xsd:import namespace="8a43ac29-7517-4eef-8263-50e5e3d65f27"/>
    <xsd:element name="properties">
      <xsd:complexType>
        <xsd:sequence>
          <xsd:element name="documentManagement">
            <xsd:complexType>
              <xsd:all>
                <xsd:element ref="ns2:_lisam_Description" minOccurs="0"/>
                <xsd:element ref="ns3:_lisam_PublishedVersion" minOccurs="0"/>
                <xsd:element ref="ns1:PublishingStartDate" minOccurs="0"/>
                <xsd:element ref="ns1:PublishingExpirationDat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0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1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8a5a92-ae9d-4381-85f3-3c746b140ccd" elementFormDefault="qualified">
    <xsd:import namespace="http://schemas.microsoft.com/office/2006/documentManagement/types"/>
    <xsd:import namespace="http://schemas.microsoft.com/office/infopath/2007/PartnerControls"/>
    <xsd:element name="_lisam_Description" ma:index="8" nillable="true" ma:displayName="Description" ma:internalName="_lisam_Description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43ac29-7517-4eef-8263-50e5e3d65f27" elementFormDefault="qualified">
    <xsd:import namespace="http://schemas.microsoft.com/office/2006/documentManagement/types"/>
    <xsd:import namespace="http://schemas.microsoft.com/office/infopath/2007/PartnerControls"/>
    <xsd:element name="_lisam_PublishedVersion" ma:index="9" nillable="true" ma:displayName="Published Version" ma:internalName="_lisam_PublishedVersion">
      <xsd:simpleType>
        <xsd:restriction base="dms:Text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lisam_Description xmlns="108a5a92-ae9d-4381-85f3-3c746b140ccd" xsi:nil="true"/>
    <PublishingExpirationDate xmlns="http://schemas.microsoft.com/sharepoint/v3" xsi:nil="true"/>
    <_lisam_PublishedVersion xmlns="8a43ac29-7517-4eef-8263-50e5e3d65f27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76D76DF-E33F-476C-B56C-751A60E33A6C}"/>
</file>

<file path=customXml/itemProps2.xml><?xml version="1.0" encoding="utf-8"?>
<ds:datastoreItem xmlns:ds="http://schemas.openxmlformats.org/officeDocument/2006/customXml" ds:itemID="{4D1ED93B-7980-4AF0-B1AE-3EC85AAAB96D}"/>
</file>

<file path=customXml/itemProps3.xml><?xml version="1.0" encoding="utf-8"?>
<ds:datastoreItem xmlns:ds="http://schemas.openxmlformats.org/officeDocument/2006/customXml" ds:itemID="{C48621FD-125A-4A4F-9B8D-173EC4ECB032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20484</TotalTime>
  <Words>1021</Words>
  <Application>Microsoft Office PowerPoint</Application>
  <PresentationFormat>Bildspel på skärmen (4:3)</PresentationFormat>
  <Paragraphs>258</Paragraphs>
  <Slides>29</Slides>
  <Notes>0</Notes>
  <HiddenSlides>0</HiddenSlides>
  <MMClips>0</MMClips>
  <ScaleCrop>false</ScaleCrop>
  <HeadingPairs>
    <vt:vector size="8" baseType="variant">
      <vt:variant>
        <vt:lpstr>Använt teckensnitt</vt:lpstr>
      </vt:variant>
      <vt:variant>
        <vt:i4>7</vt:i4>
      </vt:variant>
      <vt:variant>
        <vt:lpstr>Tema</vt:lpstr>
      </vt:variant>
      <vt:variant>
        <vt:i4>1</vt:i4>
      </vt:variant>
      <vt:variant>
        <vt:lpstr>Serverprogram för OLE-inbäddning</vt:lpstr>
      </vt:variant>
      <vt:variant>
        <vt:i4>3</vt:i4>
      </vt:variant>
      <vt:variant>
        <vt:lpstr>Bildrubriker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Symbol</vt:lpstr>
      <vt:lpstr>Times New Roman</vt:lpstr>
      <vt:lpstr>Wingdings</vt:lpstr>
      <vt:lpstr>Theme1</vt:lpstr>
      <vt:lpstr>Формула</vt:lpstr>
      <vt:lpstr>Equation</vt:lpstr>
      <vt:lpstr>Ekvation</vt:lpstr>
      <vt:lpstr>Lecture 2a block 2</vt:lpstr>
      <vt:lpstr>Moving beyond simple models</vt:lpstr>
      <vt:lpstr>Moving beyond simple models</vt:lpstr>
      <vt:lpstr>Moving beyond simple models</vt:lpstr>
      <vt:lpstr>Moving beyond simple models</vt:lpstr>
      <vt:lpstr>Basis function expansion</vt:lpstr>
      <vt:lpstr>Constructing a piecewise linear function</vt:lpstr>
      <vt:lpstr>Splines</vt:lpstr>
      <vt:lpstr>Natural cubic spline</vt:lpstr>
      <vt:lpstr>Variance of spline estimators – boundary effects</vt:lpstr>
      <vt:lpstr>Fitting smooth functions to data</vt:lpstr>
      <vt:lpstr>Optimality of smoothing splines</vt:lpstr>
      <vt:lpstr>A smoothing spline is a linear smoother</vt:lpstr>
      <vt:lpstr>Degrees of freedom</vt:lpstr>
      <vt:lpstr>Smoothing splines and shrinkage</vt:lpstr>
      <vt:lpstr>Penalty and degrees of freedom</vt:lpstr>
      <vt:lpstr>Automated selection of smoothing parameters</vt:lpstr>
      <vt:lpstr>Automated selection of smoothing parameters</vt:lpstr>
      <vt:lpstr>Automated selection of smoothing parameters</vt:lpstr>
      <vt:lpstr>Multidimensional splines</vt:lpstr>
      <vt:lpstr>Splines: R code</vt:lpstr>
      <vt:lpstr>Generalized additive models</vt:lpstr>
      <vt:lpstr>Generalized additive models</vt:lpstr>
      <vt:lpstr>Estimation of additive models</vt:lpstr>
      <vt:lpstr>Generalized additive models</vt:lpstr>
      <vt:lpstr>Generalized additive models</vt:lpstr>
      <vt:lpstr>Generalized additive models</vt:lpstr>
      <vt:lpstr>Generalized additive models</vt:lpstr>
      <vt:lpstr>Generalized additive models</vt:lpstr>
    </vt:vector>
  </TitlesOfParts>
  <Company>mai.liu.se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olsys</dc:creator>
  <cp:lastModifiedBy>Oleg Sysoev</cp:lastModifiedBy>
  <cp:revision>291</cp:revision>
  <dcterms:created xsi:type="dcterms:W3CDTF">2006-10-04T09:31:59Z</dcterms:created>
  <dcterms:modified xsi:type="dcterms:W3CDTF">2018-12-05T10:40:33Z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0x010100600139FD588BE54283917262912FC268</vt:lpwstr>
  </property>
</Properties>
</file>